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  <p:sldMasterId id="2147483673" r:id="rId3"/>
    <p:sldMasterId id="2147483680" r:id="rId4"/>
  </p:sldMasterIdLst>
  <p:notesMasterIdLst>
    <p:notesMasterId r:id="rId40"/>
  </p:notesMasterIdLst>
  <p:handoutMasterIdLst>
    <p:handoutMasterId r:id="rId41"/>
  </p:handoutMasterIdLst>
  <p:sldIdLst>
    <p:sldId id="593" r:id="rId5"/>
    <p:sldId id="594" r:id="rId6"/>
    <p:sldId id="601" r:id="rId7"/>
    <p:sldId id="629" r:id="rId8"/>
    <p:sldId id="633" r:id="rId9"/>
    <p:sldId id="600" r:id="rId10"/>
    <p:sldId id="631" r:id="rId11"/>
    <p:sldId id="537" r:id="rId12"/>
    <p:sldId id="538" r:id="rId13"/>
    <p:sldId id="542" r:id="rId14"/>
    <p:sldId id="545" r:id="rId15"/>
    <p:sldId id="623" r:id="rId16"/>
    <p:sldId id="626" r:id="rId17"/>
    <p:sldId id="548" r:id="rId18"/>
    <p:sldId id="550" r:id="rId19"/>
    <p:sldId id="552" r:id="rId20"/>
    <p:sldId id="553" r:id="rId21"/>
    <p:sldId id="627" r:id="rId22"/>
    <p:sldId id="624" r:id="rId23"/>
    <p:sldId id="554" r:id="rId24"/>
    <p:sldId id="555" r:id="rId25"/>
    <p:sldId id="589" r:id="rId26"/>
    <p:sldId id="557" r:id="rId27"/>
    <p:sldId id="560" r:id="rId28"/>
    <p:sldId id="564" r:id="rId29"/>
    <p:sldId id="562" r:id="rId30"/>
    <p:sldId id="634" r:id="rId31"/>
    <p:sldId id="628" r:id="rId32"/>
    <p:sldId id="635" r:id="rId33"/>
    <p:sldId id="591" r:id="rId34"/>
    <p:sldId id="490" r:id="rId35"/>
    <p:sldId id="491" r:id="rId36"/>
    <p:sldId id="489" r:id="rId37"/>
    <p:sldId id="400" r:id="rId38"/>
    <p:sldId id="399" r:id="rId3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BF40F0B-4F43-4FAC-A44B-30B01452C980}">
          <p14:sldIdLst>
            <p14:sldId id="593"/>
            <p14:sldId id="594"/>
            <p14:sldId id="601"/>
          </p14:sldIdLst>
        </p14:section>
        <p14:section name="Strings" id="{FFABAE1C-6DD7-4C2C-8F4E-4384CCAFF100}">
          <p14:sldIdLst>
            <p14:sldId id="629"/>
            <p14:sldId id="633"/>
            <p14:sldId id="600"/>
            <p14:sldId id="631"/>
          </p14:sldIdLst>
        </p14:section>
        <p14:section name="Manipulating Strings" id="{4F292909-1B7D-40DF-82DD-66B412164F61}">
          <p14:sldIdLst>
            <p14:sldId id="537"/>
            <p14:sldId id="538"/>
            <p14:sldId id="542"/>
            <p14:sldId id="545"/>
            <p14:sldId id="623"/>
            <p14:sldId id="626"/>
            <p14:sldId id="548"/>
            <p14:sldId id="550"/>
          </p14:sldIdLst>
        </p14:section>
        <p14:section name="Other String Operations" id="{E9A42B2B-DA87-48CB-A152-B032C727EFC4}">
          <p14:sldIdLst>
            <p14:sldId id="552"/>
            <p14:sldId id="553"/>
            <p14:sldId id="627"/>
            <p14:sldId id="624"/>
            <p14:sldId id="554"/>
            <p14:sldId id="555"/>
            <p14:sldId id="589"/>
          </p14:sldIdLst>
        </p14:section>
        <p14:section name="Building and Modifying Strings" id="{81D2CB48-273A-43B8-9596-1EAD85F95869}">
          <p14:sldIdLst>
            <p14:sldId id="557"/>
            <p14:sldId id="560"/>
            <p14:sldId id="564"/>
            <p14:sldId id="562"/>
            <p14:sldId id="634"/>
            <p14:sldId id="628"/>
            <p14:sldId id="635"/>
          </p14:sldIdLst>
        </p14:section>
        <p14:section name="Conclusion" id="{9286E23B-2FC3-40A0-8C1A-42589FB25A33}">
          <p14:sldIdLst>
            <p14:sldId id="591"/>
          </p14:sldIdLst>
        </p14:section>
        <p14:section name="Partners" id="{E85763AD-4E13-4D8E-8FC8-2B5B902EA2D1}">
          <p14:sldIdLst>
            <p14:sldId id="490"/>
            <p14:sldId id="491"/>
            <p14:sldId id="489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D60"/>
    <a:srgbClr val="F0A22E"/>
    <a:srgbClr val="D2A010"/>
    <a:srgbClr val="FFFFFF"/>
    <a:srgbClr val="C6C0AA"/>
    <a:srgbClr val="F9F0AB"/>
    <a:srgbClr val="F9E6AB"/>
    <a:srgbClr val="F9FAAB"/>
    <a:srgbClr val="767691"/>
    <a:srgbClr val="7676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01" autoAdjust="0"/>
    <p:restoredTop sz="96256" autoAdjust="0"/>
  </p:normalViewPr>
  <p:slideViewPr>
    <p:cSldViewPr>
      <p:cViewPr varScale="1">
        <p:scale>
          <a:sx n="114" d="100"/>
          <a:sy n="114" d="100"/>
        </p:scale>
        <p:origin x="198" y="11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6/13/2018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6/13/2018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70738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775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157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88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E9C080-C230-4FC9-8855-25F93EDE6954}" type="slidenum">
              <a:rPr lang="en-US"/>
              <a:pPr/>
              <a:t>8</a:t>
            </a:fld>
            <a:r>
              <a:rPr lang="en-US" dirty="0"/>
              <a:t>##</a:t>
            </a: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83705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351A60-BC04-4D56-8364-D10D2FD458CF}" type="slidenum">
              <a:rPr lang="en-US"/>
              <a:pPr/>
              <a:t>16</a:t>
            </a:fld>
            <a:r>
              <a:rPr lang="en-US" dirty="0"/>
              <a:t>##</a:t>
            </a:r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95135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267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228594"/>
            <a:ext cx="5733818" cy="3475155"/>
          </a:xfrm>
        </p:spPr>
        <p:txBody>
          <a:bodyPr/>
          <a:lstStyle/>
          <a:p>
            <a:endParaRPr lang="bg-B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301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E23597-FBBC-42B6-95B8-38385222AA31}" type="slidenum">
              <a:rPr lang="en-US"/>
              <a:pPr/>
              <a:t>25</a:t>
            </a:fld>
            <a:r>
              <a:rPr lang="en-US" dirty="0"/>
              <a:t>##</a:t>
            </a:r>
          </a:p>
        </p:txBody>
      </p:sp>
      <p:sp>
        <p:nvSpPr>
          <p:cNvPr id="67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584200" y="465138"/>
            <a:ext cx="8051800" cy="4530725"/>
          </a:xfrm>
          <a:ln/>
        </p:spPr>
      </p:sp>
      <p:sp>
        <p:nvSpPr>
          <p:cNvPr id="67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998" y="5113236"/>
            <a:ext cx="5733818" cy="3472271"/>
          </a:xfrm>
        </p:spPr>
        <p:txBody>
          <a:bodyPr/>
          <a:lstStyle/>
          <a:p>
            <a:pPr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Introducing the StringBuffer Class</a:t>
            </a:r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>
                <a:latin typeface="Courier New" pitchFamily="49" charset="0"/>
              </a:rPr>
              <a:t>StringBuffer</a:t>
            </a:r>
            <a:r>
              <a:rPr lang="en-US" dirty="0"/>
              <a:t> represents strings that can be modified and extended at run time. The following example creates three new </a:t>
            </a:r>
            <a:r>
              <a:rPr lang="en-US" dirty="0">
                <a:latin typeface="Courier New" pitchFamily="49" charset="0"/>
              </a:rPr>
              <a:t>String</a:t>
            </a:r>
            <a:r>
              <a:rPr lang="en-US" dirty="0"/>
              <a:t> objects, and copies all the characters each time a new </a:t>
            </a:r>
            <a:r>
              <a:rPr lang="en-US" dirty="0">
                <a:latin typeface="Courier New" pitchFamily="49" charset="0"/>
              </a:rPr>
              <a:t>String</a:t>
            </a:r>
            <a:r>
              <a:rPr lang="en-US" dirty="0"/>
              <a:t> is created: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String quote = "Fasten your seatbelts, ";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quote = quote + "it's going to be a bumpy night.";</a:t>
            </a:r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It is more efficient to preallocate the amount of space required using the </a:t>
            </a:r>
            <a:r>
              <a:rPr lang="en-US" dirty="0">
                <a:latin typeface="Courier New" pitchFamily="49" charset="0"/>
              </a:rPr>
              <a:t>StringBuffer</a:t>
            </a:r>
            <a:r>
              <a:rPr lang="en-US" dirty="0"/>
              <a:t> constructor, and its </a:t>
            </a:r>
            <a:r>
              <a:rPr lang="en-US" dirty="0">
                <a:latin typeface="Courier New" pitchFamily="49" charset="0"/>
              </a:rPr>
              <a:t>append()</a:t>
            </a:r>
            <a:r>
              <a:rPr lang="en-US" dirty="0"/>
              <a:t> method as follows: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StringBuffer quote = new StringBuffer(60); // allocate 60 chars</a:t>
            </a:r>
          </a:p>
          <a:p>
            <a:pPr lvl="4">
              <a:lnSpc>
                <a:spcPct val="95000"/>
              </a:lnSpc>
              <a:spcBef>
                <a:spcPct val="5000"/>
              </a:spcBef>
            </a:pPr>
            <a:r>
              <a:rPr lang="en-US" dirty="0"/>
              <a:t>quote.append("Fasten your seatbelts, ");</a:t>
            </a:r>
            <a:br>
              <a:rPr lang="en-US" dirty="0"/>
            </a:br>
            <a:r>
              <a:rPr lang="en-US" dirty="0"/>
              <a:t>quote.append(" it's going to be a bumpy night. ");</a:t>
            </a:r>
          </a:p>
          <a:p>
            <a:pPr lvl="1">
              <a:lnSpc>
                <a:spcPct val="95000"/>
              </a:lnSpc>
              <a:spcBef>
                <a:spcPct val="5000"/>
              </a:spcBef>
            </a:pPr>
            <a:r>
              <a:rPr lang="en-US" dirty="0">
                <a:latin typeface="Courier New" pitchFamily="49" charset="0"/>
              </a:rPr>
              <a:t>StringBuffer</a:t>
            </a:r>
            <a:r>
              <a:rPr lang="en-US" dirty="0"/>
              <a:t> also provides a number of overloaded </a:t>
            </a:r>
            <a:r>
              <a:rPr lang="en-US" dirty="0">
                <a:latin typeface="Courier New" pitchFamily="49" charset="0"/>
              </a:rPr>
              <a:t>insert()</a:t>
            </a:r>
            <a:r>
              <a:rPr lang="en-US" dirty="0"/>
              <a:t> methods for inserting various types of data at a particular location in the string buffer.</a:t>
            </a:r>
          </a:p>
          <a:p>
            <a:pPr>
              <a:lnSpc>
                <a:spcPct val="95000"/>
              </a:lnSpc>
              <a:spcBef>
                <a:spcPct val="5000"/>
              </a:spcBef>
            </a:pPr>
            <a:r>
              <a:rPr lang="en-US" dirty="0">
                <a:solidFill>
                  <a:srgbClr val="0000FF"/>
                </a:solidFill>
              </a:rPr>
              <a:t>Instructor Note</a:t>
            </a:r>
          </a:p>
          <a:p>
            <a:pPr lvl="1">
              <a:lnSpc>
                <a:spcPct val="95000"/>
              </a:lnSpc>
              <a:spcBef>
                <a:spcPct val="0"/>
              </a:spcBef>
            </a:pPr>
            <a:r>
              <a:rPr lang="en-US" dirty="0">
                <a:solidFill>
                  <a:srgbClr val="0000FF"/>
                </a:solidFill>
              </a:rPr>
              <a:t>The example in the slide uses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to reverse the characters in a string. A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 is created, with the same length as the string. The loop traverses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parameter in reverse order and appends each of its characters to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 by using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append()</a:t>
            </a:r>
            <a:r>
              <a:rPr lang="en-US" dirty="0">
                <a:solidFill>
                  <a:srgbClr val="0000FF"/>
                </a:solidFill>
              </a:rPr>
              <a:t>.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therefore holds a reverse copy of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parameter. At the end of the method, a new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 </a:t>
            </a:r>
            <a:r>
              <a:rPr lang="en-US" dirty="0">
                <a:solidFill>
                  <a:srgbClr val="0000FF"/>
                </a:solidFill>
              </a:rPr>
              <a:t>object is created from the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StringBuffer</a:t>
            </a:r>
            <a:r>
              <a:rPr lang="en-US" dirty="0">
                <a:solidFill>
                  <a:srgbClr val="0000FF"/>
                </a:solidFill>
              </a:rPr>
              <a:t> object, and this 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dirty="0">
                <a:solidFill>
                  <a:srgbClr val="0000FF"/>
                </a:solidFill>
              </a:rPr>
              <a:t> is returned from the method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7836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30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70439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39503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2.png"/><Relationship Id="rId3" Type="http://schemas.openxmlformats.org/officeDocument/2006/relationships/image" Target="../media/image11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2.png"/><Relationship Id="rId3" Type="http://schemas.openxmlformats.org/officeDocument/2006/relationships/image" Target="../media/image11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240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2188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41814774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6/13/2018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423328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6/13/2018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34777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31964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1955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6440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9">
            <a:extLst>
              <a:ext uri="{FF2B5EF4-FFF2-40B4-BE49-F238E27FC236}">
                <a16:creationId xmlns:a16="http://schemas.microsoft.com/office/drawing/2014/main" id="{137202EB-ED0E-4E36-AF0D-3C14E1E17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2F2189-2658-41D9-B248-2A4275099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20CF9-A1E5-4594-B6B5-4E33A9373C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105104" y="973900"/>
            <a:ext cx="3788598" cy="43954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C72FAC-F5FC-4E78-AF2E-5FE88145F87F}"/>
              </a:ext>
            </a:extLst>
          </p:cNvPr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A82EC-2BC4-4E2F-8DDF-AD19DA7284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sp>
        <p:nvSpPr>
          <p:cNvPr id="7" name="TextBox 6">
            <a:hlinkClick r:id="rId5" tooltip="Software University Foundaton"/>
            <a:extLst>
              <a:ext uri="{FF2B5EF4-FFF2-40B4-BE49-F238E27FC236}">
                <a16:creationId xmlns:a16="http://schemas.microsoft.com/office/drawing/2014/main" id="{16E2CED5-12CB-4DAB-AB53-DAFC84087DD6}"/>
              </a:ext>
            </a:extLst>
          </p:cNvPr>
          <p:cNvSpPr txBox="1"/>
          <p:nvPr userDrawn="1"/>
        </p:nvSpPr>
        <p:spPr>
          <a:xfrm rot="20630519">
            <a:off x="6532234" y="2513233"/>
            <a:ext cx="419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8" name="TextBox 7">
            <a:hlinkClick r:id="rId5" tooltip="Software University Foundaton"/>
            <a:extLst>
              <a:ext uri="{FF2B5EF4-FFF2-40B4-BE49-F238E27FC236}">
                <a16:creationId xmlns:a16="http://schemas.microsoft.com/office/drawing/2014/main" id="{6AD1C000-AB32-4602-B810-4D9852856055}"/>
              </a:ext>
            </a:extLst>
          </p:cNvPr>
          <p:cNvSpPr txBox="1"/>
          <p:nvPr userDrawn="1"/>
        </p:nvSpPr>
        <p:spPr>
          <a:xfrm rot="1520410">
            <a:off x="4148066" y="2083657"/>
            <a:ext cx="603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9" name="TextBox 8">
            <a:hlinkClick r:id="rId5" tooltip="Software University Foundaton"/>
            <a:extLst>
              <a:ext uri="{FF2B5EF4-FFF2-40B4-BE49-F238E27FC236}">
                <a16:creationId xmlns:a16="http://schemas.microsoft.com/office/drawing/2014/main" id="{3CE77DE0-66FC-48AC-A23C-2E121AF40F0C}"/>
              </a:ext>
            </a:extLst>
          </p:cNvPr>
          <p:cNvSpPr txBox="1"/>
          <p:nvPr userDrawn="1"/>
        </p:nvSpPr>
        <p:spPr>
          <a:xfrm rot="20630519" flipH="1">
            <a:off x="4951476" y="1556593"/>
            <a:ext cx="794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0" name="TextBox 9">
            <a:hlinkClick r:id="rId5" tooltip="Software University Foundaton"/>
            <a:extLst>
              <a:ext uri="{FF2B5EF4-FFF2-40B4-BE49-F238E27FC236}">
                <a16:creationId xmlns:a16="http://schemas.microsoft.com/office/drawing/2014/main" id="{E7C26DA3-0849-42C5-9508-EF9BFF7C47DB}"/>
              </a:ext>
            </a:extLst>
          </p:cNvPr>
          <p:cNvSpPr txBox="1"/>
          <p:nvPr userDrawn="1"/>
        </p:nvSpPr>
        <p:spPr>
          <a:xfrm rot="1561633" flipH="1">
            <a:off x="4826684" y="2358552"/>
            <a:ext cx="3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1" name="TextBox 10">
            <a:hlinkClick r:id="rId5" tooltip="Software University Foundaton"/>
            <a:extLst>
              <a:ext uri="{FF2B5EF4-FFF2-40B4-BE49-F238E27FC236}">
                <a16:creationId xmlns:a16="http://schemas.microsoft.com/office/drawing/2014/main" id="{AB44A4A6-AE34-4A8F-9077-D6569BF40B0C}"/>
              </a:ext>
            </a:extLst>
          </p:cNvPr>
          <p:cNvSpPr txBox="1"/>
          <p:nvPr userDrawn="1"/>
        </p:nvSpPr>
        <p:spPr>
          <a:xfrm rot="20630519">
            <a:off x="5865601" y="1968054"/>
            <a:ext cx="633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2" name="TextBox 11">
            <a:hlinkClick r:id="rId5" tooltip="Software University Foundaton"/>
            <a:extLst>
              <a:ext uri="{FF2B5EF4-FFF2-40B4-BE49-F238E27FC236}">
                <a16:creationId xmlns:a16="http://schemas.microsoft.com/office/drawing/2014/main" id="{68861D82-7435-41E8-B5ED-398623FC4F51}"/>
              </a:ext>
            </a:extLst>
          </p:cNvPr>
          <p:cNvSpPr txBox="1"/>
          <p:nvPr userDrawn="1"/>
        </p:nvSpPr>
        <p:spPr>
          <a:xfrm rot="20630519">
            <a:off x="6228195" y="4242981"/>
            <a:ext cx="48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3" name="TextBox 12">
            <a:hlinkClick r:id="rId5" tooltip="Software University Foundaton"/>
            <a:extLst>
              <a:ext uri="{FF2B5EF4-FFF2-40B4-BE49-F238E27FC236}">
                <a16:creationId xmlns:a16="http://schemas.microsoft.com/office/drawing/2014/main" id="{C224F999-651D-4A26-8A68-EB68765C5790}"/>
              </a:ext>
            </a:extLst>
          </p:cNvPr>
          <p:cNvSpPr txBox="1"/>
          <p:nvPr userDrawn="1"/>
        </p:nvSpPr>
        <p:spPr>
          <a:xfrm rot="1523920">
            <a:off x="5796155" y="5030876"/>
            <a:ext cx="511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5" name="TextBox 14">
            <a:hlinkClick r:id="rId5" tooltip="Software University Foundaton"/>
            <a:extLst>
              <a:ext uri="{FF2B5EF4-FFF2-40B4-BE49-F238E27FC236}">
                <a16:creationId xmlns:a16="http://schemas.microsoft.com/office/drawing/2014/main" id="{B5855C6E-6513-4A5E-964E-CBB574B2B476}"/>
              </a:ext>
            </a:extLst>
          </p:cNvPr>
          <p:cNvSpPr txBox="1"/>
          <p:nvPr userDrawn="1"/>
        </p:nvSpPr>
        <p:spPr>
          <a:xfrm rot="20630519">
            <a:off x="4719975" y="5267108"/>
            <a:ext cx="890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TextBox 15">
            <a:hlinkClick r:id="rId5" tooltip="Software University Foundaton"/>
            <a:extLst>
              <a:ext uri="{FF2B5EF4-FFF2-40B4-BE49-F238E27FC236}">
                <a16:creationId xmlns:a16="http://schemas.microsoft.com/office/drawing/2014/main" id="{719AA859-1237-4914-865D-8E0CD3AD6567}"/>
              </a:ext>
            </a:extLst>
          </p:cNvPr>
          <p:cNvSpPr txBox="1"/>
          <p:nvPr userDrawn="1"/>
        </p:nvSpPr>
        <p:spPr>
          <a:xfrm rot="20630519">
            <a:off x="4086252" y="4778904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7" name="TextBox 16">
            <a:hlinkClick r:id="rId5" tooltip="Software University Foundaton"/>
            <a:extLst>
              <a:ext uri="{FF2B5EF4-FFF2-40B4-BE49-F238E27FC236}">
                <a16:creationId xmlns:a16="http://schemas.microsoft.com/office/drawing/2014/main" id="{53CC8498-FFA6-457D-8B54-3BF3461CEF7A}"/>
              </a:ext>
            </a:extLst>
          </p:cNvPr>
          <p:cNvSpPr txBox="1"/>
          <p:nvPr userDrawn="1"/>
        </p:nvSpPr>
        <p:spPr>
          <a:xfrm rot="20630519">
            <a:off x="6970550" y="5614702"/>
            <a:ext cx="675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TextBox 18">
            <a:hlinkClick r:id="rId5" tooltip="Software University Foundaton"/>
            <a:extLst>
              <a:ext uri="{FF2B5EF4-FFF2-40B4-BE49-F238E27FC236}">
                <a16:creationId xmlns:a16="http://schemas.microsoft.com/office/drawing/2014/main" id="{2E797E8D-83EB-4466-9FA3-509596EA5568}"/>
              </a:ext>
            </a:extLst>
          </p:cNvPr>
          <p:cNvSpPr txBox="1"/>
          <p:nvPr userDrawn="1"/>
        </p:nvSpPr>
        <p:spPr>
          <a:xfrm rot="20414927">
            <a:off x="4835033" y="3905106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0" name="TextBox 19">
            <a:hlinkClick r:id="rId5" tooltip="Software University Foundaton"/>
            <a:extLst>
              <a:ext uri="{FF2B5EF4-FFF2-40B4-BE49-F238E27FC236}">
                <a16:creationId xmlns:a16="http://schemas.microsoft.com/office/drawing/2014/main" id="{58B95D20-6C4F-4F79-AA1D-E40A00E41053}"/>
              </a:ext>
            </a:extLst>
          </p:cNvPr>
          <p:cNvSpPr txBox="1"/>
          <p:nvPr userDrawn="1"/>
        </p:nvSpPr>
        <p:spPr>
          <a:xfrm rot="20215874">
            <a:off x="3507489" y="531580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1" name="TextBox 20">
            <a:hlinkClick r:id="rId5" tooltip="Software University Foundaton"/>
            <a:extLst>
              <a:ext uri="{FF2B5EF4-FFF2-40B4-BE49-F238E27FC236}">
                <a16:creationId xmlns:a16="http://schemas.microsoft.com/office/drawing/2014/main" id="{2CD5EF91-E0BC-462F-B1B8-6B3F8F1038E5}"/>
              </a:ext>
            </a:extLst>
          </p:cNvPr>
          <p:cNvSpPr txBox="1"/>
          <p:nvPr userDrawn="1"/>
        </p:nvSpPr>
        <p:spPr>
          <a:xfrm rot="1264394">
            <a:off x="5242941" y="551891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2" name="TextBox 21">
            <a:hlinkClick r:id="rId5" tooltip="Software University Foundaton"/>
            <a:extLst>
              <a:ext uri="{FF2B5EF4-FFF2-40B4-BE49-F238E27FC236}">
                <a16:creationId xmlns:a16="http://schemas.microsoft.com/office/drawing/2014/main" id="{6FF45627-4AF4-4071-A0E8-76738F228651}"/>
              </a:ext>
            </a:extLst>
          </p:cNvPr>
          <p:cNvSpPr txBox="1"/>
          <p:nvPr userDrawn="1"/>
        </p:nvSpPr>
        <p:spPr>
          <a:xfrm rot="1264394">
            <a:off x="2558897" y="484363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3" name="TextBox 22">
            <a:hlinkClick r:id="rId5" tooltip="Software University Foundaton"/>
            <a:extLst>
              <a:ext uri="{FF2B5EF4-FFF2-40B4-BE49-F238E27FC236}">
                <a16:creationId xmlns:a16="http://schemas.microsoft.com/office/drawing/2014/main" id="{BF119269-565D-4BCB-BED2-4133229E3330}"/>
              </a:ext>
            </a:extLst>
          </p:cNvPr>
          <p:cNvSpPr txBox="1"/>
          <p:nvPr userDrawn="1"/>
        </p:nvSpPr>
        <p:spPr>
          <a:xfrm rot="19121928">
            <a:off x="1418879" y="5249907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4" name="TextBox 23">
            <a:hlinkClick r:id="rId5" tooltip="Software University Foundaton"/>
            <a:extLst>
              <a:ext uri="{FF2B5EF4-FFF2-40B4-BE49-F238E27FC236}">
                <a16:creationId xmlns:a16="http://schemas.microsoft.com/office/drawing/2014/main" id="{C9FE10EB-E49B-416A-A18D-617D25B2AADB}"/>
              </a:ext>
            </a:extLst>
          </p:cNvPr>
          <p:cNvSpPr txBox="1"/>
          <p:nvPr userDrawn="1"/>
        </p:nvSpPr>
        <p:spPr>
          <a:xfrm rot="1264394">
            <a:off x="5389325" y="2481161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5" name="TextBox 24">
            <a:hlinkClick r:id="rId5" tooltip="Software University Foundaton"/>
            <a:extLst>
              <a:ext uri="{FF2B5EF4-FFF2-40B4-BE49-F238E27FC236}">
                <a16:creationId xmlns:a16="http://schemas.microsoft.com/office/drawing/2014/main" id="{B9FCDDF2-3137-4E34-B264-5F180611DC0D}"/>
              </a:ext>
            </a:extLst>
          </p:cNvPr>
          <p:cNvSpPr txBox="1"/>
          <p:nvPr userDrawn="1"/>
        </p:nvSpPr>
        <p:spPr>
          <a:xfrm rot="1264394">
            <a:off x="6616653" y="1491081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6" name="TextBox 25">
            <a:hlinkClick r:id="rId5" tooltip="Software University Foundaton"/>
            <a:extLst>
              <a:ext uri="{FF2B5EF4-FFF2-40B4-BE49-F238E27FC236}">
                <a16:creationId xmlns:a16="http://schemas.microsoft.com/office/drawing/2014/main" id="{F4930118-998D-499A-B37E-D5577CC1A7E4}"/>
              </a:ext>
            </a:extLst>
          </p:cNvPr>
          <p:cNvSpPr txBox="1"/>
          <p:nvPr userDrawn="1"/>
        </p:nvSpPr>
        <p:spPr>
          <a:xfrm rot="20252314">
            <a:off x="3926026" y="2616560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  <a:extLst>
              <a:ext uri="{FF2B5EF4-FFF2-40B4-BE49-F238E27FC236}">
                <a16:creationId xmlns:a16="http://schemas.microsoft.com/office/drawing/2014/main" id="{A0EE0643-28B4-437C-A977-17D2723F8213}"/>
              </a:ext>
            </a:extLst>
          </p:cNvPr>
          <p:cNvSpPr txBox="1"/>
          <p:nvPr userDrawn="1"/>
        </p:nvSpPr>
        <p:spPr>
          <a:xfrm rot="20585427">
            <a:off x="5423905" y="1263054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8" name="TextBox 27">
            <a:hlinkClick r:id="rId5" tooltip="Software University Foundaton"/>
            <a:extLst>
              <a:ext uri="{FF2B5EF4-FFF2-40B4-BE49-F238E27FC236}">
                <a16:creationId xmlns:a16="http://schemas.microsoft.com/office/drawing/2014/main" id="{ADAF237D-C784-4665-8DD2-A2B085FC2CAF}"/>
              </a:ext>
            </a:extLst>
          </p:cNvPr>
          <p:cNvSpPr txBox="1"/>
          <p:nvPr userDrawn="1"/>
        </p:nvSpPr>
        <p:spPr>
          <a:xfrm rot="1264394">
            <a:off x="6357616" y="492300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9" name="TextBox 28">
            <a:hlinkClick r:id="rId5" tooltip="Software University Foundaton"/>
            <a:extLst>
              <a:ext uri="{FF2B5EF4-FFF2-40B4-BE49-F238E27FC236}">
                <a16:creationId xmlns:a16="http://schemas.microsoft.com/office/drawing/2014/main" id="{012AF389-E695-4054-9706-588DCD4FD543}"/>
              </a:ext>
            </a:extLst>
          </p:cNvPr>
          <p:cNvSpPr txBox="1"/>
          <p:nvPr userDrawn="1"/>
        </p:nvSpPr>
        <p:spPr>
          <a:xfrm rot="2248444">
            <a:off x="3177255" y="1174443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30" name="TextBox 29">
            <a:hlinkClick r:id="rId5" tooltip="Software University Foundaton"/>
            <a:extLst>
              <a:ext uri="{FF2B5EF4-FFF2-40B4-BE49-F238E27FC236}">
                <a16:creationId xmlns:a16="http://schemas.microsoft.com/office/drawing/2014/main" id="{98678852-FD82-4E90-BE26-4D9E01678873}"/>
              </a:ext>
            </a:extLst>
          </p:cNvPr>
          <p:cNvSpPr txBox="1"/>
          <p:nvPr userDrawn="1"/>
        </p:nvSpPr>
        <p:spPr>
          <a:xfrm rot="20630519">
            <a:off x="2538020" y="5819780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64416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321426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6/13/2018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6554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6/13/2018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0541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6071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87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6/13/2018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58597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6/13/2018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77238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20#1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20#2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hyperlink" Target="http://www.indeavr.com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uperhosting.bg/" TargetMode="External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hyperlink" Target="http://xs-software.com/" TargetMode="External"/><Relationship Id="rId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s://netpeak.net/" TargetMode="External"/><Relationship Id="rId1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elenor.bg/" TargetMode="External"/><Relationship Id="rId13" Type="http://schemas.openxmlformats.org/officeDocument/2006/relationships/image" Target="../media/image38.png"/><Relationship Id="rId3" Type="http://schemas.openxmlformats.org/officeDocument/2006/relationships/hyperlink" Target="https://aeternity.com/" TargetMode="External"/><Relationship Id="rId7" Type="http://schemas.openxmlformats.org/officeDocument/2006/relationships/image" Target="../media/image35.jpeg"/><Relationship Id="rId12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ebherr.com/en/deu/start/start-page.html" TargetMode="External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0" Type="http://schemas.openxmlformats.org/officeDocument/2006/relationships/hyperlink" Target="https://www.sbtech.com/" TargetMode="External"/><Relationship Id="rId4" Type="http://schemas.openxmlformats.org/officeDocument/2006/relationships/image" Target="../media/image33.png"/><Relationship Id="rId9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hyperlink" Target="https://softuni.bg/courses/csharp-web-development-basics" TargetMode="External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46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8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109205"/>
          </a:xfrm>
        </p:spPr>
        <p:txBody>
          <a:bodyPr>
            <a:normAutofit/>
          </a:bodyPr>
          <a:lstStyle/>
          <a:p>
            <a:r>
              <a:rPr lang="en-US" dirty="0"/>
              <a:t>Strings and Text Processing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560944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Processing and Manipulating Text</a:t>
            </a:r>
            <a:br>
              <a:rPr lang="en-US" dirty="0"/>
            </a:br>
            <a:r>
              <a:rPr lang="en-US" dirty="0"/>
              <a:t>Using the .NET </a:t>
            </a:r>
            <a:r>
              <a:rPr lang="en-US" b="1" dirty="0"/>
              <a:t>String</a:t>
            </a:r>
            <a:r>
              <a:rPr lang="en-US" dirty="0"/>
              <a:t> Class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612704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82603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536165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9171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421256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27412" y="3505200"/>
            <a:ext cx="2438400" cy="2675987"/>
          </a:xfrm>
          <a:prstGeom prst="rect">
            <a:avLst/>
          </a:prstGeom>
        </p:spPr>
      </p:pic>
      <p:pic>
        <p:nvPicPr>
          <p:cNvPr id="17" name="Picture 16" descr="http://softuni.org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259565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1015002-57A9-40DF-90C4-5147042A8219}"/>
              </a:ext>
            </a:extLst>
          </p:cNvPr>
          <p:cNvGrpSpPr/>
          <p:nvPr/>
        </p:nvGrpSpPr>
        <p:grpSpPr>
          <a:xfrm>
            <a:off x="6157825" y="3822267"/>
            <a:ext cx="5023804" cy="2106007"/>
            <a:chOff x="7085012" y="4379292"/>
            <a:chExt cx="4458687" cy="186910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ECF24FB-4B12-4AFA-8812-BEFF76109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012" y="4639022"/>
              <a:ext cx="4458687" cy="160937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17F884-65D8-4F6B-B6B3-6AAC2883180D}"/>
                </a:ext>
              </a:extLst>
            </p:cNvPr>
            <p:cNvSpPr txBox="1"/>
            <p:nvPr/>
          </p:nvSpPr>
          <p:spPr>
            <a:xfrm rot="20877217">
              <a:off x="9025193" y="4379292"/>
              <a:ext cx="139076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string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BB4D7C-E591-456F-98A7-6599F81DE221}"/>
              </a:ext>
            </a:extLst>
          </p:cNvPr>
          <p:cNvSpPr txBox="1"/>
          <p:nvPr/>
        </p:nvSpPr>
        <p:spPr>
          <a:xfrm rot="576164">
            <a:off x="5347088" y="3683462"/>
            <a:ext cx="1101584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Strings</a:t>
            </a:r>
          </a:p>
        </p:txBody>
      </p:sp>
    </p:spTree>
    <p:extLst>
      <p:ext uri="{BB962C8B-B14F-4D97-AF65-F5344CB8AC3E}">
        <p14:creationId xmlns:p14="http://schemas.microsoft.com/office/powerpoint/2010/main" val="4034297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Concatenating (Combining) Strings</a:t>
            </a:r>
            <a:endParaRPr lang="bg-BG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143001"/>
            <a:ext cx="11263200" cy="531018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Use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Concat()</a:t>
            </a:r>
            <a:r>
              <a:rPr lang="en-US" dirty="0"/>
              <a:t> method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Use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 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</a:t>
            </a:r>
            <a:r>
              <a:rPr lang="en-US" dirty="0"/>
              <a:t> operators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Any object can be appended to a string</a:t>
            </a:r>
          </a:p>
        </p:txBody>
      </p:sp>
      <p:sp>
        <p:nvSpPr>
          <p:cNvPr id="477188" name="Rectangle 4"/>
          <p:cNvSpPr>
            <a:spLocks noChangeArrowheads="1"/>
          </p:cNvSpPr>
          <p:nvPr/>
        </p:nvSpPr>
        <p:spPr bwMode="auto">
          <a:xfrm>
            <a:off x="790892" y="1905000"/>
            <a:ext cx="897552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string.Concat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(str1, str2); </a:t>
            </a:r>
          </a:p>
        </p:txBody>
      </p:sp>
      <p:sp>
        <p:nvSpPr>
          <p:cNvPr id="477190" name="Rectangle 6"/>
          <p:cNvSpPr>
            <a:spLocks noChangeArrowheads="1"/>
          </p:cNvSpPr>
          <p:nvPr/>
        </p:nvSpPr>
        <p:spPr bwMode="auto">
          <a:xfrm>
            <a:off x="790892" y="3313093"/>
            <a:ext cx="8975520" cy="10141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str1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str2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str3;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str1;</a:t>
            </a:r>
          </a:p>
        </p:txBody>
      </p:sp>
      <p:sp>
        <p:nvSpPr>
          <p:cNvPr id="477191" name="Rectangle 7"/>
          <p:cNvSpPr>
            <a:spLocks noChangeArrowheads="1"/>
          </p:cNvSpPr>
          <p:nvPr/>
        </p:nvSpPr>
        <p:spPr bwMode="auto">
          <a:xfrm>
            <a:off x="790892" y="5334000"/>
            <a:ext cx="8975520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"Peter"; int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22;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"Peter 22"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9770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90" grpId="0" animBg="1"/>
      <p:bldP spid="47719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0621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590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Finding a substring within a given string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str.IndexOf(string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term)</a:t>
            </a:r>
            <a:r>
              <a:rPr lang="en-US" noProof="1"/>
              <a:t> – returns the first index 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-1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str.LastIndexOf(string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term)</a:t>
            </a:r>
            <a:r>
              <a:rPr lang="en-US" noProof="1"/>
              <a:t> – finds the last occurence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endParaRPr lang="en-US" noProof="1">
              <a:latin typeface="Courier New" pitchFamily="49" charset="0"/>
            </a:endParaRPr>
          </a:p>
        </p:txBody>
      </p:sp>
      <p:sp>
        <p:nvSpPr>
          <p:cNvPr id="606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in Strings</a:t>
            </a:r>
            <a:endParaRPr lang="bg-BG" dirty="0"/>
          </a:p>
        </p:txBody>
      </p:sp>
      <p:sp>
        <p:nvSpPr>
          <p:cNvPr id="606214" name="Rectangle 6"/>
          <p:cNvSpPr>
            <a:spLocks noChangeArrowheads="1"/>
          </p:cNvSpPr>
          <p:nvPr/>
        </p:nvSpPr>
        <p:spPr bwMode="auto">
          <a:xfrm>
            <a:off x="912812" y="2480749"/>
            <a:ext cx="9296400" cy="18812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email = "vasko@gmail.org";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firstIndex = email.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("@");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secondIndex = email.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("a", 2);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notFound = email.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("/");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-1</a:t>
            </a:r>
          </a:p>
        </p:txBody>
      </p:sp>
      <p:sp>
        <p:nvSpPr>
          <p:cNvPr id="606215" name="Rectangle 7"/>
          <p:cNvSpPr>
            <a:spLocks noChangeArrowheads="1"/>
          </p:cNvSpPr>
          <p:nvPr/>
        </p:nvSpPr>
        <p:spPr bwMode="auto">
          <a:xfrm>
            <a:off x="912811" y="5334000"/>
            <a:ext cx="9296401" cy="9764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verse = "To be or not to be…";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lastIndex = verse.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LastIndexOf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("be");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2861603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6214" grpId="0" animBg="1"/>
      <p:bldP spid="6062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Count Substring Occurrences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 </a:t>
            </a:r>
            <a:r>
              <a:rPr lang="en-US" dirty="0"/>
              <a:t>and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pattern</a:t>
            </a:r>
          </a:p>
          <a:p>
            <a:pPr lvl="1"/>
            <a:r>
              <a:rPr lang="en-US" dirty="0"/>
              <a:t>Find how many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times</a:t>
            </a:r>
            <a:r>
              <a:rPr lang="en-US" dirty="0"/>
              <a:t> that pattern occurs in the text</a:t>
            </a:r>
          </a:p>
          <a:p>
            <a:pPr lvl="2"/>
            <a:r>
              <a:rPr lang="en-US" dirty="0"/>
              <a:t>Overlapping is allowed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122612" y="4707826"/>
            <a:ext cx="3824400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Welcome to SoftUni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Java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740960" y="4740402"/>
            <a:ext cx="868052" cy="10507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  <a:endParaRPr lang="it-IT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7121537" y="5090233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45195" y="3436203"/>
            <a:ext cx="2411104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ababa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aba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aba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964771" y="3436204"/>
            <a:ext cx="815233" cy="9541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  <a:endParaRPr lang="it-IT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4387292" y="3737689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398778" y="3436203"/>
            <a:ext cx="2411104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aaaaaa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aa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9613578" y="3436203"/>
            <a:ext cx="730052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it-IT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8989633" y="3760731"/>
            <a:ext cx="444897" cy="351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760412" y="6190147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https://judge.softuni.bg/Contests/Practice/Index/320#1</a:t>
            </a:r>
            <a:endParaRPr lang="en-US" dirty="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933575" y="3525520"/>
            <a:ext cx="586105" cy="3454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2329180" y="3525520"/>
            <a:ext cx="584200" cy="3454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303216" y="3525520"/>
            <a:ext cx="610924" cy="3454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459497" y="3525520"/>
            <a:ext cx="423902" cy="3454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6883399" y="3525516"/>
            <a:ext cx="386081" cy="345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7269480" y="3525516"/>
            <a:ext cx="388620" cy="345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054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Solution: Count Substring Occurrences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151121"/>
            <a:ext cx="10668000" cy="527841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input = Console.ReadLine().ToLower();</a:t>
            </a:r>
          </a:p>
          <a:p>
            <a:pPr eaLnBrk="0" hangingPunct="0">
              <a:lnSpc>
                <a:spcPct val="105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pattern = Console.ReadLine().ToLower();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counter = 0;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index = input.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(pattern);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 != -1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counter++;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index = input.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(pattern, index + 1);</a:t>
            </a:r>
          </a:p>
          <a:p>
            <a:pPr eaLnBrk="0" hangingPunct="0">
              <a:lnSpc>
                <a:spcPct val="105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Console.WriteLine(counter);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21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Extracting Substrings</a:t>
            </a:r>
            <a:endParaRPr lang="bg-BG" dirty="0"/>
          </a:p>
        </p:txBody>
      </p:sp>
      <p:sp>
        <p:nvSpPr>
          <p:cNvPr id="607235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066801"/>
            <a:ext cx="11049000" cy="565467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str.Substring(int startIndex, int length)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endParaRPr lang="en-US" noProof="1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str.Substring(int startIndex)</a:t>
            </a:r>
          </a:p>
        </p:txBody>
      </p:sp>
      <p:sp>
        <p:nvSpPr>
          <p:cNvPr id="607238" name="Rectangle 6"/>
          <p:cNvSpPr>
            <a:spLocks noChangeArrowheads="1"/>
          </p:cNvSpPr>
          <p:nvPr/>
        </p:nvSpPr>
        <p:spPr bwMode="auto">
          <a:xfrm>
            <a:off x="1052511" y="1791856"/>
            <a:ext cx="10147301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filename = @"C:\Pics\Rila2017.jpg";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filename.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(8, 8);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name == "Rila2017"</a:t>
            </a:r>
          </a:p>
        </p:txBody>
      </p:sp>
      <p:sp>
        <p:nvSpPr>
          <p:cNvPr id="607239" name="Rectangle 7"/>
          <p:cNvSpPr>
            <a:spLocks noChangeArrowheads="1"/>
          </p:cNvSpPr>
          <p:nvPr/>
        </p:nvSpPr>
        <p:spPr bwMode="auto">
          <a:xfrm>
            <a:off x="1072498" y="4057072"/>
            <a:ext cx="10127314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filename = @"C:\Pics\Rila2017.jpg";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nameAndExtension = filename.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(8);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nameAndExtension == "Rila2017.jpg"</a:t>
            </a:r>
          </a:p>
        </p:txBody>
      </p:sp>
      <p:graphicFrame>
        <p:nvGraphicFramePr>
          <p:cNvPr id="607342" name="Group 1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418128"/>
              </p:ext>
            </p:extLst>
          </p:nvPr>
        </p:nvGraphicFramePr>
        <p:xfrm>
          <a:off x="1072498" y="5659584"/>
          <a:ext cx="10127319" cy="909206"/>
        </p:xfrm>
        <a:graphic>
          <a:graphicData uri="http://schemas.openxmlformats.org/drawingml/2006/table">
            <a:tbl>
              <a:tblPr/>
              <a:tblGrid>
                <a:gridCol w="5073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3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7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4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34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7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73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30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734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538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538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538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0734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0538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0538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50538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507346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50734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507346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41022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3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4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6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8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9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13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14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15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16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18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Arial" charset="0"/>
                        </a:rPr>
                        <a:t>19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46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: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\ 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P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s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\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R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i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l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7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.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j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p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g</a:t>
                      </a:r>
                    </a:p>
                  </a:txBody>
                  <a:tcPr marL="90000" marR="90000" marT="46800" marB="46800" anchor="ctr" anchorCtr="1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116945" y="5678056"/>
            <a:ext cx="6059055" cy="863976"/>
          </a:xfrm>
          <a:prstGeom prst="rect">
            <a:avLst/>
          </a:prstGeom>
          <a:solidFill>
            <a:srgbClr val="F0A22E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Rectangle 2"/>
          <p:cNvSpPr/>
          <p:nvPr/>
        </p:nvSpPr>
        <p:spPr>
          <a:xfrm>
            <a:off x="5116945" y="5678056"/>
            <a:ext cx="4045528" cy="863976"/>
          </a:xfrm>
          <a:prstGeom prst="rect">
            <a:avLst/>
          </a:prstGeom>
          <a:solidFill>
            <a:srgbClr val="F0A22E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4496560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7239" grpId="0" animBg="1"/>
      <p:bldP spid="9" grpId="0" animBg="1"/>
      <p:bldP spid="3" grpId="0" animBg="1"/>
      <p:bldP spid="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Strings</a:t>
            </a:r>
            <a:endParaRPr lang="bg-BG" dirty="0"/>
          </a:p>
        </p:txBody>
      </p:sp>
      <p:sp>
        <p:nvSpPr>
          <p:cNvPr id="6348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Split a string by given separator(s) :</a:t>
            </a:r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Example:</a:t>
            </a:r>
            <a:endParaRPr lang="bg-BG" dirty="0"/>
          </a:p>
        </p:txBody>
      </p:sp>
      <p:sp>
        <p:nvSpPr>
          <p:cNvPr id="634884" name="Rectangle 4"/>
          <p:cNvSpPr>
            <a:spLocks noChangeArrowheads="1"/>
          </p:cNvSpPr>
          <p:nvPr/>
        </p:nvSpPr>
        <p:spPr bwMode="auto">
          <a:xfrm>
            <a:off x="684212" y="1915180"/>
            <a:ext cx="78486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(params char[] separator)</a:t>
            </a:r>
          </a:p>
        </p:txBody>
      </p:sp>
      <p:sp>
        <p:nvSpPr>
          <p:cNvPr id="634885" name="Rectangle 5"/>
          <p:cNvSpPr>
            <a:spLocks noChangeArrowheads="1"/>
          </p:cNvSpPr>
          <p:nvPr/>
        </p:nvSpPr>
        <p:spPr bwMode="auto">
          <a:xfrm>
            <a:off x="684212" y="3389055"/>
            <a:ext cx="10668000" cy="27438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listOfBeers = "Amstel,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Zagorka,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Tuborg,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Becks.";</a:t>
            </a:r>
          </a:p>
          <a:p>
            <a:pPr eaLnBrk="0" hangingPunct="0">
              <a:lnSpc>
                <a:spcPct val="110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beers = listOfBeers.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',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eaLnBrk="0" hangingPunct="0">
              <a:lnSpc>
                <a:spcPct val="110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Console.WriteLine("Available beers are:");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(string beer in beers)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Console.WriteLine(beer);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6222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88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57707" y="4835239"/>
            <a:ext cx="10073409" cy="820600"/>
          </a:xfrm>
        </p:spPr>
        <p:txBody>
          <a:bodyPr/>
          <a:lstStyle/>
          <a:p>
            <a:r>
              <a:rPr lang="en-US" dirty="0"/>
              <a:t>Other String Operations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057708" y="5707927"/>
            <a:ext cx="10073408" cy="692873"/>
          </a:xfrm>
        </p:spPr>
        <p:txBody>
          <a:bodyPr/>
          <a:lstStyle/>
          <a:p>
            <a:r>
              <a:rPr lang="en-US" dirty="0"/>
              <a:t>Replacing, Deleting, Letter Casing</a:t>
            </a:r>
            <a:endParaRPr lang="bg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1C74AE-D684-4BD7-8C22-2F5756B69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411" y="7620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256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Replacing and Deleting Substrings</a:t>
            </a:r>
            <a:endParaRPr lang="bg-BG" dirty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str.Replace(match,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replacement)</a:t>
            </a:r>
            <a:r>
              <a:rPr lang="en-US" sz="3200" dirty="0"/>
              <a:t> – replaces all occurrences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000" dirty="0"/>
              <a:t>The result is a new string (strings are immutable)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str.Re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– deletes part of a string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000" dirty="0"/>
              <a:t>Produces a new string as result</a:t>
            </a:r>
            <a:endParaRPr lang="bg-BG" sz="3000" dirty="0"/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836612" y="2419928"/>
            <a:ext cx="9372600" cy="13203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cocktail = "Vodka + Martini + Cherry";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replaced = cocktail.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("+", "and");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Vodka and Martini and Cherry</a:t>
            </a:r>
          </a:p>
        </p:txBody>
      </p:sp>
      <p:sp>
        <p:nvSpPr>
          <p:cNvPr id="463877" name="Rectangle 5"/>
          <p:cNvSpPr>
            <a:spLocks noChangeArrowheads="1"/>
          </p:cNvSpPr>
          <p:nvPr/>
        </p:nvSpPr>
        <p:spPr bwMode="auto">
          <a:xfrm>
            <a:off x="841951" y="5107712"/>
            <a:ext cx="9367262" cy="13203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price = "$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123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4567";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lowPrice = price.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Remove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(2, 3);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$ 4567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6778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87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Text Filter (Banned Words)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 </a:t>
            </a:r>
            <a:r>
              <a:rPr lang="en-US" dirty="0"/>
              <a:t>and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 </a:t>
            </a:r>
            <a:r>
              <a:rPr lang="en-US" dirty="0"/>
              <a:t>of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banned words</a:t>
            </a:r>
          </a:p>
          <a:p>
            <a:pPr lvl="1"/>
            <a:r>
              <a:rPr lang="en-US" dirty="0"/>
              <a:t>Replace all banned words in the text with asterisks</a:t>
            </a:r>
          </a:p>
          <a:p>
            <a:pPr lvl="2"/>
            <a:r>
              <a:rPr lang="en-US" dirty="0"/>
              <a:t>Replace </a:t>
            </a:r>
            <a:r>
              <a:rPr lang="en-GB" dirty="0"/>
              <a:t>with asterisks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*</a:t>
            </a:r>
            <a:r>
              <a:rPr lang="en-US" dirty="0"/>
              <a:t>), whose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count</a:t>
            </a:r>
            <a:r>
              <a:rPr lang="en-US" dirty="0"/>
              <a:t>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equal</a:t>
            </a:r>
            <a:r>
              <a:rPr lang="en-US" dirty="0"/>
              <a:t> to the word's length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89012" y="3175096"/>
            <a:ext cx="9902046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Linux, Windows</a:t>
            </a:r>
          </a:p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It is not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Linux</a:t>
            </a: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 it is GNU/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Linux</a:t>
            </a: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Linux</a:t>
            </a: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is merely the kernel, while GNU adds the functionality.</a:t>
            </a:r>
            <a:r>
              <a:rPr lang="bg-BG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..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9" name="Right Arrow 8"/>
          <p:cNvSpPr/>
          <p:nvPr/>
        </p:nvSpPr>
        <p:spPr>
          <a:xfrm rot="5400000">
            <a:off x="5864548" y="4688879"/>
            <a:ext cx="380999" cy="299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760412" y="620861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https://judge.softuni.bg/Contests/Practice/Index/320#2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993552" y="5123872"/>
            <a:ext cx="9906000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It is not 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*****</a:t>
            </a: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 it is GNU/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*****</a:t>
            </a: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 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*****</a:t>
            </a: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is merely the kernel, while GNU adds the functionality.</a:t>
            </a:r>
            <a:r>
              <a:rPr lang="bg-BG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..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573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026459"/>
          </a:xfrm>
        </p:spPr>
        <p:txBody>
          <a:bodyPr/>
          <a:lstStyle/>
          <a:p>
            <a:r>
              <a:rPr lang="en-GB" dirty="0"/>
              <a:t>Solution: Text Filter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17512" y="990600"/>
            <a:ext cx="8039100" cy="55653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banWords = Console.ReadLine()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.Split(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add separators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Console.ReadLine();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banWord in banWords)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(text.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Contains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(banWord))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text = text.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(banWord,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new string(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'*'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banWord.Length));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Console.WriteLine(text);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7542212" y="2183944"/>
            <a:ext cx="3677653" cy="1632420"/>
          </a:xfrm>
          <a:prstGeom prst="wedgeRoundRectCallout">
            <a:avLst>
              <a:gd name="adj1" fmla="val -71599"/>
              <a:gd name="adj2" fmla="val 33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Contains(…)</a:t>
            </a:r>
            <a:r>
              <a:rPr lang="en-US" sz="2800" noProof="1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checks if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  <a:r>
              <a:rPr lang="en-US" sz="2800" dirty="0">
                <a:solidFill>
                  <a:srgbClr val="FFFFFF"/>
                </a:solidFill>
              </a:rPr>
              <a:t> contains another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00B9F79B-0BA7-4359-B2F8-6681A7666C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1012" y="5278584"/>
            <a:ext cx="5105400" cy="1016456"/>
          </a:xfrm>
          <a:prstGeom prst="wedgeRoundRectCallout">
            <a:avLst>
              <a:gd name="adj1" fmla="val -72848"/>
              <a:gd name="adj2" fmla="val -672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Replace a word with a sequence of asterisks of the same length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82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What is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dirty="0"/>
              <a:t>?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Manipulating Strings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Comparing, Concatenating, Searching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Extracting Substrings, Splitting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Building and Modifying Strings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Why Is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/>
              <a:t> Operator Slow?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StringBuilder</a:t>
            </a:r>
            <a:r>
              <a:rPr lang="en-US" dirty="0"/>
              <a:t> Class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8012" y="1826951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3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Character Casing</a:t>
            </a:r>
            <a:endParaRPr lang="bg-BG" dirty="0"/>
          </a:p>
        </p:txBody>
      </p:sp>
      <p:sp>
        <p:nvSpPr>
          <p:cNvPr id="6113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Using the method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ToLower()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1800"/>
              </a:spcAft>
            </a:pPr>
            <a:endParaRPr lang="en-US" sz="4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Using the method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ToUpper()</a:t>
            </a:r>
          </a:p>
        </p:txBody>
      </p:sp>
      <p:sp>
        <p:nvSpPr>
          <p:cNvPr id="611332" name="Rectangle 4"/>
          <p:cNvSpPr>
            <a:spLocks noChangeArrowheads="1"/>
          </p:cNvSpPr>
          <p:nvPr/>
        </p:nvSpPr>
        <p:spPr bwMode="auto">
          <a:xfrm>
            <a:off x="689551" y="1932067"/>
            <a:ext cx="9291062" cy="13388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alpha = "aBcDeFg";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lowerAlpha = alpha.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ToLower()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abcdefg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Console.WriteLine(lowerAlpha);</a:t>
            </a:r>
          </a:p>
        </p:txBody>
      </p:sp>
      <p:sp>
        <p:nvSpPr>
          <p:cNvPr id="611333" name="Rectangle 5"/>
          <p:cNvSpPr>
            <a:spLocks noChangeArrowheads="1"/>
          </p:cNvSpPr>
          <p:nvPr/>
        </p:nvSpPr>
        <p:spPr bwMode="auto">
          <a:xfrm>
            <a:off x="689551" y="4326771"/>
            <a:ext cx="9291062" cy="13388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alpha = "aBcDeFg";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upperAlpha = alpha.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ToUpper()</a:t>
            </a: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ABCDEFG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Console.WriteLine(upperAlpha);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3619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133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3795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29856"/>
            <a:ext cx="11804822" cy="5570355"/>
          </a:xfrm>
        </p:spPr>
        <p:txBody>
          <a:bodyPr/>
          <a:lstStyle/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str.Trim()</a:t>
            </a:r>
            <a:r>
              <a:rPr lang="en-US" sz="3000" noProof="1">
                <a:latin typeface="+mj-lt"/>
                <a:cs typeface="Consolas" pitchFamily="49" charset="0"/>
              </a:rPr>
              <a:t> – trims whitespaces at start and end of string</a:t>
            </a:r>
          </a:p>
          <a:p>
            <a:endParaRPr lang="en-US" sz="3000" dirty="0"/>
          </a:p>
          <a:p>
            <a:endParaRPr lang="en-US" sz="3000" dirty="0"/>
          </a:p>
          <a:p>
            <a:pPr>
              <a:spcBef>
                <a:spcPts val="12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Trim(params char[] chars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endParaRPr lang="en-US" sz="3000" dirty="0">
              <a:latin typeface="Courier New" pitchFamily="49" charset="0"/>
            </a:endParaRPr>
          </a:p>
          <a:p>
            <a:endParaRPr lang="en-US" sz="3000" dirty="0">
              <a:latin typeface="Courier New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Trim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Start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sz="3000" b="1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sz="3000" noProof="1">
                <a:latin typeface="+mj-lt"/>
                <a:cs typeface="Consolas" panose="020B0609020204030204" pitchFamily="49" charset="0"/>
              </a:rPr>
              <a:t>and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str.Trim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End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</a:p>
        </p:txBody>
      </p:sp>
      <p:sp>
        <p:nvSpPr>
          <p:cNvPr id="637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Trimming White Space</a:t>
            </a:r>
            <a:endParaRPr lang="bg-BG" dirty="0"/>
          </a:p>
        </p:txBody>
      </p:sp>
      <p:sp>
        <p:nvSpPr>
          <p:cNvPr id="637956" name="Rectangle 4"/>
          <p:cNvSpPr>
            <a:spLocks noChangeArrowheads="1"/>
          </p:cNvSpPr>
          <p:nvPr/>
        </p:nvSpPr>
        <p:spPr bwMode="auto">
          <a:xfrm>
            <a:off x="684212" y="1668583"/>
            <a:ext cx="10210800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    example of white space    ";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clean = 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Trim()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Console.WriteLine(clean);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example of white space</a:t>
            </a:r>
          </a:p>
        </p:txBody>
      </p:sp>
      <p:sp>
        <p:nvSpPr>
          <p:cNvPr id="637958" name="Rectangle 6"/>
          <p:cNvSpPr>
            <a:spLocks noChangeArrowheads="1"/>
          </p:cNvSpPr>
          <p:nvPr/>
        </p:nvSpPr>
        <p:spPr bwMode="auto">
          <a:xfrm>
            <a:off x="684212" y="3626842"/>
            <a:ext cx="10210800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 \t\nHello!!! \n";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clean = 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Trim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', ',' ,'!', '\n','\t');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Console.WriteLine(clean);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Hello</a:t>
            </a:r>
          </a:p>
        </p:txBody>
      </p:sp>
      <p:sp>
        <p:nvSpPr>
          <p:cNvPr id="637959" name="Rectangle 7"/>
          <p:cNvSpPr>
            <a:spLocks noChangeArrowheads="1"/>
          </p:cNvSpPr>
          <p:nvPr/>
        </p:nvSpPr>
        <p:spPr bwMode="auto">
          <a:xfrm>
            <a:off x="684212" y="5600181"/>
            <a:ext cx="10210800" cy="8679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   C#   ";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clean = 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TrimStart()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clean = "C#   "</a:t>
            </a:r>
          </a:p>
        </p:txBody>
      </p:sp>
    </p:spTree>
    <p:extLst>
      <p:ext uri="{BB962C8B-B14F-4D97-AF65-F5344CB8AC3E}">
        <p14:creationId xmlns:p14="http://schemas.microsoft.com/office/powerpoint/2010/main" val="245300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7958" grpId="0" animBg="1"/>
      <p:bldP spid="63795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/>
              <a:t>String Operations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1874" y="914400"/>
            <a:ext cx="3525076" cy="363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816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58328"/>
            <a:ext cx="8938472" cy="820600"/>
          </a:xfrm>
        </p:spPr>
        <p:txBody>
          <a:bodyPr/>
          <a:lstStyle/>
          <a:p>
            <a:r>
              <a:rPr lang="en-US" sz="4800" dirty="0"/>
              <a:t>Building and Modifying Strings</a:t>
            </a:r>
            <a:endParaRPr lang="bg-BG" sz="4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736496"/>
            <a:ext cx="8938472" cy="719034"/>
          </a:xfrm>
        </p:spPr>
        <p:txBody>
          <a:bodyPr/>
          <a:lstStyle/>
          <a:p>
            <a:r>
              <a:rPr lang="en-US" noProof="1"/>
              <a:t>Using the </a:t>
            </a:r>
            <a:r>
              <a:rPr lang="en-US" b="1" noProof="1">
                <a:latin typeface="Consolas" panose="020B0609020204030204" pitchFamily="49" charset="0"/>
              </a:rPr>
              <a:t>StringBuilder</a:t>
            </a:r>
            <a:r>
              <a:rPr lang="en-US" noProof="1"/>
              <a:t> Class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87601B-134C-4DCA-965F-AD29EF47C7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648" y="402470"/>
            <a:ext cx="4419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495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7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StringBuilde</a:t>
            </a:r>
            <a:r>
              <a:rPr lang="en-US" dirty="0"/>
              <a:t>r: How It Works?</a:t>
            </a:r>
            <a:endParaRPr lang="bg-BG" dirty="0"/>
          </a:p>
        </p:txBody>
      </p:sp>
      <p:sp>
        <p:nvSpPr>
          <p:cNvPr id="673794" name="Rectangle 2"/>
          <p:cNvSpPr>
            <a:spLocks noGrp="1" noChangeArrowheads="1"/>
          </p:cNvSpPr>
          <p:nvPr>
            <p:ph idx="1"/>
          </p:nvPr>
        </p:nvSpPr>
        <p:spPr>
          <a:xfrm>
            <a:off x="303212" y="4928338"/>
            <a:ext cx="11506200" cy="14015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keeps a buffer space, allocated in advance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 </a:t>
            </a:r>
            <a:r>
              <a:rPr lang="en-US" dirty="0"/>
              <a:t>allocate memory for most operations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performance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graphicFrame>
        <p:nvGraphicFramePr>
          <p:cNvPr id="673840" name="Group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555913"/>
              </p:ext>
            </p:extLst>
          </p:nvPr>
        </p:nvGraphicFramePr>
        <p:xfrm>
          <a:off x="4594169" y="2338230"/>
          <a:ext cx="5526088" cy="431800"/>
        </p:xfrm>
        <a:graphic>
          <a:graphicData uri="http://schemas.openxmlformats.org/drawingml/2006/table">
            <a:tbl>
              <a:tblPr/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H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e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l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l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o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,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C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#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!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73831" name="AutoShape 39"/>
          <p:cNvSpPr>
            <a:spLocks/>
          </p:cNvSpPr>
          <p:nvPr/>
        </p:nvSpPr>
        <p:spPr bwMode="auto">
          <a:xfrm rot="16200000">
            <a:off x="5994372" y="1417945"/>
            <a:ext cx="460375" cy="3244904"/>
          </a:xfrm>
          <a:prstGeom prst="leftBrace">
            <a:avLst>
              <a:gd name="adj1" fmla="val 72989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3832" name="AutoShape 40"/>
          <p:cNvSpPr>
            <a:spLocks/>
          </p:cNvSpPr>
          <p:nvPr/>
        </p:nvSpPr>
        <p:spPr bwMode="auto">
          <a:xfrm rot="16200000">
            <a:off x="8786785" y="1946636"/>
            <a:ext cx="460375" cy="2187521"/>
          </a:xfrm>
          <a:prstGeom prst="leftBrace">
            <a:avLst>
              <a:gd name="adj1" fmla="val 2617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3835" name="AutoShape 43"/>
          <p:cNvSpPr>
            <a:spLocks/>
          </p:cNvSpPr>
          <p:nvPr/>
        </p:nvSpPr>
        <p:spPr bwMode="auto">
          <a:xfrm rot="5400000" flipV="1">
            <a:off x="7187352" y="-635951"/>
            <a:ext cx="331787" cy="5502275"/>
          </a:xfrm>
          <a:prstGeom prst="leftBrace">
            <a:avLst>
              <a:gd name="adj1" fmla="val 13819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75340" y="2226531"/>
            <a:ext cx="3236784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lvl="1">
              <a:spcBef>
                <a:spcPts val="1200"/>
              </a:spcBef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 = 9</a:t>
            </a:r>
          </a:p>
          <a:p>
            <a:pPr lvl="1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 = 15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27812" y="1381521"/>
            <a:ext cx="1457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65448" y="3313093"/>
            <a:ext cx="19284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buffer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54972" y="3306939"/>
            <a:ext cx="152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unused buffer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6746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794" grpId="0" uiExpand="1" build="p"/>
      <p:bldP spid="673831" grpId="0" animBg="1"/>
      <p:bldP spid="673832" grpId="0" animBg="1"/>
      <p:bldP spid="673835" grpId="0" animBg="1"/>
      <p:bldP spid="13" grpId="0"/>
      <p:bldP spid="14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717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noProof="1"/>
              <a:t>Use the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System.Text.StringBuilder</a:t>
            </a:r>
            <a:r>
              <a:rPr lang="en-US" sz="3200" noProof="1"/>
              <a:t> to build / modify strings:</a:t>
            </a:r>
          </a:p>
        </p:txBody>
      </p:sp>
      <p:sp>
        <p:nvSpPr>
          <p:cNvPr id="671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Changing the Contents of a String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1748" name="Rectangle 4"/>
          <p:cNvSpPr>
            <a:spLocks noChangeArrowheads="1"/>
          </p:cNvSpPr>
          <p:nvPr/>
        </p:nvSpPr>
        <p:spPr bwMode="auto">
          <a:xfrm>
            <a:off x="798512" y="1960416"/>
            <a:ext cx="10591800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string ReverseString(string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StringBuilder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sb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StringBuilder()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str.Length - 1; i &gt;= 0; i--)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sb.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(str[i]);</a:t>
            </a:r>
          </a:p>
          <a:p>
            <a:pPr eaLnBrk="0" hangingPunct="0"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sb.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ToString()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231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noProof="1"/>
              <a:t>StringBuilde</a:t>
            </a:r>
            <a:r>
              <a:rPr lang="en-US" dirty="0"/>
              <a:t>r Class</a:t>
            </a:r>
            <a:endParaRPr lang="bg-BG" dirty="0"/>
          </a:p>
        </p:txBody>
      </p:sp>
      <p:sp>
        <p:nvSpPr>
          <p:cNvPr id="674819" name="Rectangle 3"/>
          <p:cNvSpPr>
            <a:spLocks noGrp="1" noChangeArrowheads="1"/>
          </p:cNvSpPr>
          <p:nvPr>
            <p:ph idx="1"/>
          </p:nvPr>
        </p:nvSpPr>
        <p:spPr>
          <a:xfrm>
            <a:off x="303212" y="1143001"/>
            <a:ext cx="11201400" cy="5383213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StringBuilder(int capacity)</a:t>
            </a:r>
            <a:r>
              <a:rPr lang="en-US" sz="3200" dirty="0"/>
              <a:t> constructor allocates in advance buffer of size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capacity</a:t>
            </a:r>
          </a:p>
          <a:p>
            <a:pPr lvl="1">
              <a:lnSpc>
                <a:spcPct val="11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Capacity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000" dirty="0"/>
              <a:t>holds the currently allocated space (in characters)</a:t>
            </a:r>
          </a:p>
          <a:p>
            <a:pPr lvl="1">
              <a:lnSpc>
                <a:spcPct val="11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000" dirty="0"/>
              <a:t>holds the length of the string in the buffer</a:t>
            </a:r>
          </a:p>
          <a:p>
            <a:pPr>
              <a:lnSpc>
                <a:spcPct val="11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this[int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index]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/>
              <a:t>(indexer) access the char at given position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13" name="Group 48">
            <a:extLst>
              <a:ext uri="{FF2B5EF4-FFF2-40B4-BE49-F238E27FC236}">
                <a16:creationId xmlns:a16="http://schemas.microsoft.com/office/drawing/2014/main" id="{61F7B190-1B0A-4E8A-BD38-527C85FB4B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859365"/>
              </p:ext>
            </p:extLst>
          </p:nvPr>
        </p:nvGraphicFramePr>
        <p:xfrm>
          <a:off x="2882800" y="5229365"/>
          <a:ext cx="5526088" cy="431800"/>
        </p:xfrm>
        <a:graphic>
          <a:graphicData uri="http://schemas.openxmlformats.org/drawingml/2006/table">
            <a:tbl>
              <a:tblPr/>
              <a:tblGrid>
                <a:gridCol w="3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H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e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l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l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o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,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C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#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!</a:t>
                      </a: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bg-BG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AutoShape 39">
            <a:extLst>
              <a:ext uri="{FF2B5EF4-FFF2-40B4-BE49-F238E27FC236}">
                <a16:creationId xmlns:a16="http://schemas.microsoft.com/office/drawing/2014/main" id="{F07620DF-E5D3-448F-9010-5F0BE56EF24C}"/>
              </a:ext>
            </a:extLst>
          </p:cNvPr>
          <p:cNvSpPr>
            <a:spLocks/>
          </p:cNvSpPr>
          <p:nvPr/>
        </p:nvSpPr>
        <p:spPr bwMode="auto">
          <a:xfrm rot="16200000">
            <a:off x="4318096" y="4273988"/>
            <a:ext cx="390190" cy="3244904"/>
          </a:xfrm>
          <a:prstGeom prst="leftBrace">
            <a:avLst>
              <a:gd name="adj1" fmla="val 72989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AutoShape 40">
            <a:extLst>
              <a:ext uri="{FF2B5EF4-FFF2-40B4-BE49-F238E27FC236}">
                <a16:creationId xmlns:a16="http://schemas.microsoft.com/office/drawing/2014/main" id="{7B516815-4D7E-4551-AB90-0A141FBDF9E2}"/>
              </a:ext>
            </a:extLst>
          </p:cNvPr>
          <p:cNvSpPr>
            <a:spLocks/>
          </p:cNvSpPr>
          <p:nvPr/>
        </p:nvSpPr>
        <p:spPr bwMode="auto">
          <a:xfrm rot="16200000">
            <a:off x="7110509" y="4802678"/>
            <a:ext cx="390190" cy="2187521"/>
          </a:xfrm>
          <a:prstGeom prst="leftBrace">
            <a:avLst>
              <a:gd name="adj1" fmla="val 2617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AutoShape 43">
            <a:extLst>
              <a:ext uri="{FF2B5EF4-FFF2-40B4-BE49-F238E27FC236}">
                <a16:creationId xmlns:a16="http://schemas.microsoft.com/office/drawing/2014/main" id="{07370042-B22D-4CB6-8220-9572EFD7E5FD}"/>
              </a:ext>
            </a:extLst>
          </p:cNvPr>
          <p:cNvSpPr>
            <a:spLocks/>
          </p:cNvSpPr>
          <p:nvPr/>
        </p:nvSpPr>
        <p:spPr bwMode="auto">
          <a:xfrm rot="5400000" flipV="1">
            <a:off x="5511623" y="2295744"/>
            <a:ext cx="260507" cy="5502275"/>
          </a:xfrm>
          <a:prstGeom prst="leftBrace">
            <a:avLst>
              <a:gd name="adj1" fmla="val 138198"/>
              <a:gd name="adj2" fmla="val 50000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wrap="none" anchor="ctr"/>
          <a:lstStyle/>
          <a:p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E7D5FF-2B70-4F60-A864-08D13D5448C4}"/>
              </a:ext>
            </a:extLst>
          </p:cNvPr>
          <p:cNvSpPr txBox="1"/>
          <p:nvPr/>
        </p:nvSpPr>
        <p:spPr>
          <a:xfrm>
            <a:off x="5015011" y="4412982"/>
            <a:ext cx="127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DCA10E-DBB3-490E-BF35-546BF244B6B2}"/>
              </a:ext>
            </a:extLst>
          </p:cNvPr>
          <p:cNvSpPr txBox="1"/>
          <p:nvPr/>
        </p:nvSpPr>
        <p:spPr>
          <a:xfrm>
            <a:off x="2900971" y="6091535"/>
            <a:ext cx="3234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buffer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1F19E-37CA-4BC3-AE2A-4746D075E5D1}"/>
              </a:ext>
            </a:extLst>
          </p:cNvPr>
          <p:cNvSpPr txBox="1"/>
          <p:nvPr/>
        </p:nvSpPr>
        <p:spPr>
          <a:xfrm>
            <a:off x="6078395" y="6091535"/>
            <a:ext cx="2454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unused buffer</a:t>
            </a:r>
          </a:p>
        </p:txBody>
      </p:sp>
    </p:spTree>
    <p:extLst>
      <p:ext uri="{BB962C8B-B14F-4D97-AF65-F5344CB8AC3E}">
        <p14:creationId xmlns:p14="http://schemas.microsoft.com/office/powerpoint/2010/main" val="23096328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ADDC25-455C-46F7-8343-C09797D5B4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C361FF-0524-43F0-9E9B-DD408FBB7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StringBuilde</a:t>
            </a:r>
            <a:r>
              <a:rPr lang="en-US" dirty="0"/>
              <a:t>r Operations – Examples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671E3B-15C1-4361-A549-8DACCA13E3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1183987"/>
            <a:ext cx="10820400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builder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StringBuilder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(100);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builder.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("Hello Maria, how are you?");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Console.WriteLine(builder);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Hello Maria, how are you?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builder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'D';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Console.WriteLine(builder);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Hello Daria, how are you?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builder.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Remove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(5, 6);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Console.WriteLine(builder);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Hello, how are you?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builder.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(5, " Peter");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Console.WriteLine(builder);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Hello Peter, how are you?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builder.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Peter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George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Console.WriteLine(builder);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Hello George, how are you?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83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Problem: String Concatenation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Given the code below try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optimize</a:t>
            </a:r>
            <a:r>
              <a:rPr lang="en-US" dirty="0"/>
              <a:t> it to go under a second</a:t>
            </a:r>
          </a:p>
          <a:p>
            <a:pPr lvl="1"/>
            <a:r>
              <a:rPr lang="en-US" dirty="0"/>
              <a:t>Do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dirty="0"/>
              <a:t> change the loop 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Convert.ToString()</a:t>
            </a:r>
            <a:r>
              <a:rPr lang="en-US" dirty="0"/>
              <a:t> method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BE787CAA-1E0D-4056-8432-EB399A984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680" y="2819400"/>
            <a:ext cx="6063332" cy="29138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Stopwatch timer = new Stopwatch();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timer.Start();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result = "";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50000; i++)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result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Convert.ToString(i,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Console.WriteLine(result.Length);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Console.WriteLine(timer.Elapsed);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8FB509-C94C-4B0F-B76B-0DFEA0F35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473" y="2831783"/>
            <a:ext cx="4686300" cy="13373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ACE533-0F5B-48F6-9C77-89DD51685F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561" y="4404090"/>
            <a:ext cx="4686300" cy="132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016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DE047D-E977-41BB-8BA6-AD10065D30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2AA062-C4B4-4C61-B815-6E529E177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Solution: String Concatenation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A3F1C9-48D2-4022-A6AA-79BD121030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4" y="1447800"/>
            <a:ext cx="9296398" cy="45366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var timer = new Stopwatch();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timer.Start();</a:t>
            </a:r>
          </a:p>
          <a:p>
            <a:pPr eaLnBrk="0" hangingPunct="0">
              <a:lnSpc>
                <a:spcPct val="12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var result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new StringBuilder()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for (int i = 0; i &lt; 50000; i++)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result.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Append(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Convert.ToString(i, 2)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Console.WriteLine(result.Length);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Console.WriteLine(timer.Elapsed);</a:t>
            </a:r>
          </a:p>
        </p:txBody>
      </p:sp>
    </p:spTree>
    <p:extLst>
      <p:ext uri="{BB962C8B-B14F-4D97-AF65-F5344CB8AC3E}">
        <p14:creationId xmlns:p14="http://schemas.microsoft.com/office/powerpoint/2010/main" val="262444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192001" y="1794761"/>
            <a:ext cx="11804822" cy="32684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tech-softuni</a:t>
            </a:r>
            <a:endParaRPr lang="en-US" sz="6000" b="1" noProof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540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14177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Strings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  <a:r>
              <a:rPr lang="en-US" dirty="0"/>
              <a:t> sequences of Unicode characters</a:t>
            </a:r>
          </a:p>
          <a:p>
            <a:pPr lvl="1">
              <a:lnSpc>
                <a:spcPct val="110000"/>
              </a:lnSpc>
            </a:pPr>
            <a:endParaRPr lang="en-US" noProof="1"/>
          </a:p>
          <a:p>
            <a:pPr>
              <a:lnSpc>
                <a:spcPct val="110000"/>
              </a:lnSpc>
              <a:spcBef>
                <a:spcPts val="3600"/>
              </a:spcBef>
            </a:pPr>
            <a:r>
              <a:rPr lang="en-US" noProof="1"/>
              <a:t>String processing methods</a:t>
            </a:r>
          </a:p>
          <a:p>
            <a:pPr lvl="1"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IndexOf()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Compare()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Substring()</a:t>
            </a:r>
            <a:r>
              <a:rPr lang="en-US" noProof="1"/>
              <a:t>,</a:t>
            </a:r>
            <a:br>
              <a:rPr lang="en-US" noProof="1"/>
            </a:b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Remove()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ToUpper / ToLower()</a:t>
            </a:r>
            <a:r>
              <a:rPr lang="en-US" noProof="1"/>
              <a:t>,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Replace()</a:t>
            </a:r>
            <a:r>
              <a:rPr lang="en-US" noProof="1"/>
              <a:t>, …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StringBuilder</a:t>
            </a:r>
            <a:r>
              <a:rPr lang="en-US" noProof="1"/>
              <a:t> efficiently builds / modifies strings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2096656"/>
            <a:ext cx="2894668" cy="214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7C2160B-A20F-40FB-BD41-DC1432879C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411" y="5601645"/>
            <a:ext cx="10668001" cy="8925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var result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new StringBuilder()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for (int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500000;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i++) result.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(i.ToString());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8ED2BE-0DCC-4FF0-9929-82BEB79A0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412" y="1828349"/>
            <a:ext cx="5410200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"Hello, C#"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bg-BG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str[2] = 'a';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Error!</a:t>
            </a:r>
          </a:p>
        </p:txBody>
      </p:sp>
    </p:spTree>
    <p:extLst>
      <p:ext uri="{BB962C8B-B14F-4D97-AF65-F5344CB8AC3E}">
        <p14:creationId xmlns:p14="http://schemas.microsoft.com/office/powerpoint/2010/main" val="250340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2015" y="1200163"/>
            <a:ext cx="604158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  <p:pic>
        <p:nvPicPr>
          <p:cNvPr id="444419" name="Picture 444418">
            <a:hlinkClick r:id="rId5"/>
            <a:extLst>
              <a:ext uri="{FF2B5EF4-FFF2-40B4-BE49-F238E27FC236}">
                <a16:creationId xmlns:a16="http://schemas.microsoft.com/office/drawing/2014/main" id="{11AB864B-16DB-4E79-8D1D-17DC466451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812" y="2829281"/>
            <a:ext cx="6858000" cy="1600200"/>
          </a:xfrm>
          <a:prstGeom prst="roundRect">
            <a:avLst>
              <a:gd name="adj" fmla="val 4155"/>
            </a:avLst>
          </a:prstGeom>
        </p:spPr>
      </p:pic>
      <p:pic>
        <p:nvPicPr>
          <p:cNvPr id="444421" name="Picture 444420">
            <a:hlinkClick r:id="rId7"/>
            <a:extLst>
              <a:ext uri="{FF2B5EF4-FFF2-40B4-BE49-F238E27FC236}">
                <a16:creationId xmlns:a16="http://schemas.microsoft.com/office/drawing/2014/main" id="{802FA4FB-578E-4705-B215-7F8F37CE13F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9227" y="4744163"/>
            <a:ext cx="4214369" cy="1768085"/>
          </a:xfrm>
          <a:prstGeom prst="roundRect">
            <a:avLst>
              <a:gd name="adj" fmla="val 2634"/>
            </a:avLst>
          </a:prstGeom>
        </p:spPr>
      </p:pic>
      <p:pic>
        <p:nvPicPr>
          <p:cNvPr id="444423" name="Picture 444422">
            <a:hlinkClick r:id="rId9"/>
            <a:extLst>
              <a:ext uri="{FF2B5EF4-FFF2-40B4-BE49-F238E27FC236}">
                <a16:creationId xmlns:a16="http://schemas.microsoft.com/office/drawing/2014/main" id="{EF7BD900-3620-4A4E-AAB5-2F447B3E49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4744162"/>
            <a:ext cx="6858000" cy="1768085"/>
          </a:xfrm>
          <a:prstGeom prst="roundRect">
            <a:avLst>
              <a:gd name="adj" fmla="val 5533"/>
            </a:avLst>
          </a:prstGeom>
        </p:spPr>
      </p:pic>
      <p:pic>
        <p:nvPicPr>
          <p:cNvPr id="444425" name="Picture 444424">
            <a:hlinkClick r:id="rId11"/>
            <a:extLst>
              <a:ext uri="{FF2B5EF4-FFF2-40B4-BE49-F238E27FC236}">
                <a16:creationId xmlns:a16="http://schemas.microsoft.com/office/drawing/2014/main" id="{31ED335E-3E51-4A9B-86AC-097CE7D2D4D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667" y="2829280"/>
            <a:ext cx="4212781" cy="1600200"/>
          </a:xfrm>
          <a:prstGeom prst="roundRect">
            <a:avLst>
              <a:gd name="adj" fmla="val 3568"/>
            </a:avLst>
          </a:prstGeom>
        </p:spPr>
      </p:pic>
      <p:pic>
        <p:nvPicPr>
          <p:cNvPr id="444427" name="Picture 444426">
            <a:hlinkClick r:id="rId13"/>
            <a:extLst>
              <a:ext uri="{FF2B5EF4-FFF2-40B4-BE49-F238E27FC236}">
                <a16:creationId xmlns:a16="http://schemas.microsoft.com/office/drawing/2014/main" id="{C30DB1A6-D05A-495D-B01B-A5BAE54F89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200163"/>
            <a:ext cx="5069009" cy="1314435"/>
          </a:xfrm>
          <a:prstGeom prst="roundRect">
            <a:avLst>
              <a:gd name="adj" fmla="val 3378"/>
            </a:avLst>
          </a:prstGeom>
        </p:spPr>
      </p:pic>
    </p:spTree>
    <p:extLst>
      <p:ext uri="{BB962C8B-B14F-4D97-AF65-F5344CB8AC3E}">
        <p14:creationId xmlns:p14="http://schemas.microsoft.com/office/powerpoint/2010/main" val="5826146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3104112"/>
            <a:ext cx="4423164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06733"/>
            <a:ext cx="3661164" cy="1576334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4961886"/>
            <a:ext cx="6678008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8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5551" y="1185153"/>
            <a:ext cx="3538056" cy="1597914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" y="1163573"/>
            <a:ext cx="3609026" cy="1619494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2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612" y="3139471"/>
            <a:ext cx="6678008" cy="1466011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12935831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https://softuni.bg/courses/csharp-web-development-basics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Strings and Text Processing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8EF2B6-5B18-47E6-AE3D-42EA1A2B96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696" y="4383734"/>
            <a:ext cx="1445788" cy="12655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C623F3-71FC-417F-953C-73AEBE3765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389" y="1893199"/>
            <a:ext cx="1677939" cy="13252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2ABBA6-2710-4367-A72F-C5AA4C27FD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467" y="2042468"/>
            <a:ext cx="1652328" cy="13103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0021D02-9F07-4CC9-B34C-976257B256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467" y="3545115"/>
            <a:ext cx="1614229" cy="12239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82A620D-B684-4306-A7BB-0754B29D90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608" y="3465923"/>
            <a:ext cx="1737500" cy="13031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6F20E7-C26B-4553-999E-B09B8B59C1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010" y="2681690"/>
            <a:ext cx="1742213" cy="13209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5B42EF1-0313-4D11-8527-B99266BD36D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941" y="1070149"/>
            <a:ext cx="1693536" cy="128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86776"/>
            <a:ext cx="8938472" cy="820600"/>
          </a:xfrm>
        </p:spPr>
        <p:txBody>
          <a:bodyPr/>
          <a:lstStyle/>
          <a:p>
            <a:r>
              <a:rPr lang="en-US"/>
              <a:t>Strings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446212" y="5788744"/>
            <a:ext cx="8938472" cy="688256"/>
          </a:xfrm>
        </p:spPr>
        <p:txBody>
          <a:bodyPr/>
          <a:lstStyle/>
          <a:p>
            <a:r>
              <a:rPr lang="en-US" dirty="0"/>
              <a:t>What is a String?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0E2E45-237C-4414-94C3-461D996D9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436" y="1524000"/>
            <a:ext cx="8048024" cy="290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18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85272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Strings</a:t>
            </a:r>
            <a:r>
              <a:rPr lang="en-US" dirty="0"/>
              <a:t> are sequences of characters (texts)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 data type</a:t>
            </a:r>
            <a:r>
              <a:rPr lang="en-US" dirty="0"/>
              <a:t> in C#</a:t>
            </a:r>
          </a:p>
          <a:p>
            <a:pPr lvl="1"/>
            <a:r>
              <a:rPr lang="en-US" dirty="0"/>
              <a:t>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keyword</a:t>
            </a:r>
          </a:p>
          <a:p>
            <a:pPr lvl="1"/>
            <a:r>
              <a:rPr lang="en-US" dirty="0"/>
              <a:t>Maps to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System.String</a:t>
            </a:r>
            <a:r>
              <a:rPr lang="en-US" dirty="0"/>
              <a:t> .NET data type</a:t>
            </a:r>
          </a:p>
          <a:p>
            <a:r>
              <a:rPr lang="en-US" dirty="0"/>
              <a:t>Strings are enclosed in quotes:</a:t>
            </a:r>
          </a:p>
          <a:p>
            <a:endParaRPr lang="en-US" dirty="0"/>
          </a:p>
          <a:p>
            <a:r>
              <a:rPr lang="en-US" dirty="0"/>
              <a:t>Concatenated using the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/>
              <a:t>" operator:</a:t>
            </a:r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  <a:endParaRPr lang="bg-BG" dirty="0"/>
          </a:p>
        </p:txBody>
      </p:sp>
      <p:sp>
        <p:nvSpPr>
          <p:cNvPr id="519172" name="Rectangle 4"/>
          <p:cNvSpPr>
            <a:spLocks noChangeArrowheads="1"/>
          </p:cNvSpPr>
          <p:nvPr/>
        </p:nvSpPr>
        <p:spPr bwMode="auto">
          <a:xfrm>
            <a:off x="684213" y="4534060"/>
            <a:ext cx="6248400" cy="5401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 = "Hello, C#";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389812" y="1524000"/>
            <a:ext cx="4295964" cy="4862014"/>
            <a:chOff x="7008812" y="1600200"/>
            <a:chExt cx="4458687" cy="4660133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8147357" y="2959396"/>
              <a:ext cx="881742" cy="248173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9063712" y="2988421"/>
              <a:ext cx="2334561" cy="178312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3413" y="1600200"/>
              <a:ext cx="3932261" cy="2304488"/>
            </a:xfrm>
            <a:prstGeom prst="rect">
              <a:avLst/>
            </a:prstGeom>
            <a:ln w="38100"/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8812" y="4650955"/>
              <a:ext cx="4458687" cy="160937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 rot="20877217">
              <a:off x="8983936" y="4355729"/>
              <a:ext cx="139076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string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sp>
        <p:nvSpPr>
          <p:cNvPr id="12" name="Rectangle 4">
            <a:extLst>
              <a:ext uri="{FF2B5EF4-FFF2-40B4-BE49-F238E27FC236}">
                <a16:creationId xmlns:a16="http://schemas.microsoft.com/office/drawing/2014/main" id="{DB24FCD3-A04F-4E40-B1FD-D4CCB65382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5912477"/>
            <a:ext cx="6248401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 = "Hello"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"C#";</a:t>
            </a:r>
          </a:p>
        </p:txBody>
      </p:sp>
    </p:spTree>
    <p:extLst>
      <p:ext uri="{BB962C8B-B14F-4D97-AF65-F5344CB8AC3E}">
        <p14:creationId xmlns:p14="http://schemas.microsoft.com/office/powerpoint/2010/main" val="477927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9172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 marL="304747" lvl="1"/>
            <a:r>
              <a:rPr lang="en-US" sz="3600" dirty="0"/>
              <a:t>Strings are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600" dirty="0"/>
              <a:t>(read-only) sequences of characters</a:t>
            </a:r>
          </a:p>
          <a:p>
            <a:pPr marL="609494" lvl="2"/>
            <a:r>
              <a:rPr lang="en-US" sz="3400" dirty="0"/>
              <a:t>Accessible by index (read-only)</a:t>
            </a:r>
          </a:p>
          <a:p>
            <a:pPr marL="304747" lvl="1" indent="-304747">
              <a:buClr>
                <a:srgbClr val="F2B254"/>
              </a:buClr>
              <a:buSzPct val="100000"/>
            </a:pPr>
            <a:endParaRPr lang="en-US" sz="3600" dirty="0"/>
          </a:p>
          <a:p>
            <a:pPr marL="304747" lvl="1" indent="-304747">
              <a:buClr>
                <a:srgbClr val="F2B254"/>
              </a:buClr>
              <a:buSzPct val="100000"/>
            </a:pPr>
            <a:endParaRPr lang="en-US" sz="3600" dirty="0"/>
          </a:p>
          <a:p>
            <a:pPr marL="304747" lvl="1" indent="-304747">
              <a:buClr>
                <a:srgbClr val="F2B254"/>
              </a:buClr>
              <a:buSzPct val="100000"/>
            </a:pPr>
            <a:endParaRPr lang="en-US" sz="3600" dirty="0"/>
          </a:p>
          <a:p>
            <a:pPr>
              <a:spcBef>
                <a:spcPts val="1800"/>
              </a:spcBef>
            </a:pPr>
            <a:r>
              <a:rPr lang="en-US" sz="3600" dirty="0"/>
              <a:t>Strings use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Unicode </a:t>
            </a:r>
            <a:r>
              <a:rPr lang="en-US" sz="3600" dirty="0"/>
              <a:t>(can use most alphabets, e.g. Arabic)</a:t>
            </a:r>
            <a:endParaRPr lang="en-US" sz="36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3200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C# Strings are Immutable, use Unicode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F87EB-FB2E-4F4D-8D47-E6A3EA265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4" y="2668453"/>
            <a:ext cx="4648198" cy="20559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 =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"Hello, C#"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bg-BG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ch = str[2];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OK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str[2] = 'a';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Error!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2DCF8D-3652-4446-B850-AC34709E7F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5722107"/>
            <a:ext cx="11145985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greeting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ar-AE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السَّلَامُ عَلَيْكُمْ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As-salamu alaykum </a:t>
            </a:r>
          </a:p>
        </p:txBody>
      </p:sp>
      <p:graphicFrame>
        <p:nvGraphicFramePr>
          <p:cNvPr id="9" name="Group 52">
            <a:extLst>
              <a:ext uri="{FF2B5EF4-FFF2-40B4-BE49-F238E27FC236}">
                <a16:creationId xmlns:a16="http://schemas.microsoft.com/office/drawing/2014/main" id="{8DDB923D-A2BF-4686-9DE5-284FBF2625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594485"/>
              </p:ext>
            </p:extLst>
          </p:nvPr>
        </p:nvGraphicFramePr>
        <p:xfrm>
          <a:off x="7553760" y="3181061"/>
          <a:ext cx="3809998" cy="997968"/>
        </p:xfrm>
        <a:graphic>
          <a:graphicData uri="http://schemas.openxmlformats.org/drawingml/2006/table">
            <a:tbl>
              <a:tblPr/>
              <a:tblGrid>
                <a:gridCol w="422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26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2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26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41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4151">
                  <a:extLst>
                    <a:ext uri="{9D8B030D-6E8A-4147-A177-3AD203B41FA5}">
                      <a16:colId xmlns:a16="http://schemas.microsoft.com/office/drawing/2014/main" val="3854522682"/>
                    </a:ext>
                  </a:extLst>
                </a:gridCol>
                <a:gridCol w="424151">
                  <a:extLst>
                    <a:ext uri="{9D8B030D-6E8A-4147-A177-3AD203B41FA5}">
                      <a16:colId xmlns:a16="http://schemas.microsoft.com/office/drawing/2014/main" val="1176687283"/>
                    </a:ext>
                  </a:extLst>
                </a:gridCol>
                <a:gridCol w="424151">
                  <a:extLst>
                    <a:ext uri="{9D8B030D-6E8A-4147-A177-3AD203B41FA5}">
                      <a16:colId xmlns:a16="http://schemas.microsoft.com/office/drawing/2014/main" val="8409035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bg-BG" sz="28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bg-BG" sz="28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  <a:endParaRPr lang="bg-BG" sz="28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3</a:t>
                      </a:r>
                      <a:endParaRPr lang="bg-BG" sz="28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</a:t>
                      </a:r>
                      <a:endParaRPr lang="bg-BG" sz="28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</a:t>
                      </a:r>
                      <a:endParaRPr lang="bg-BG" sz="28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</a:t>
                      </a:r>
                      <a:endParaRPr lang="bg-BG" sz="28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</a:t>
                      </a:r>
                      <a:endParaRPr lang="bg-BG" sz="28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8</a:t>
                      </a:r>
                      <a:endParaRPr lang="bg-BG" sz="28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8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H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e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l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l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,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C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#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8C41DC3-C344-48A4-86A6-7D4B79C337AC}"/>
              </a:ext>
            </a:extLst>
          </p:cNvPr>
          <p:cNvSpPr txBox="1"/>
          <p:nvPr/>
        </p:nvSpPr>
        <p:spPr>
          <a:xfrm>
            <a:off x="6218113" y="3150689"/>
            <a:ext cx="1259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index =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240F96-20C0-442F-A24B-3AF14A4C723B}"/>
              </a:ext>
            </a:extLst>
          </p:cNvPr>
          <p:cNvSpPr txBox="1"/>
          <p:nvPr/>
        </p:nvSpPr>
        <p:spPr>
          <a:xfrm>
            <a:off x="5537067" y="3666413"/>
            <a:ext cx="1940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str[index] =</a:t>
            </a:r>
          </a:p>
        </p:txBody>
      </p:sp>
    </p:spTree>
    <p:extLst>
      <p:ext uri="{BB962C8B-B14F-4D97-AF65-F5344CB8AC3E}">
        <p14:creationId xmlns:p14="http://schemas.microsoft.com/office/powerpoint/2010/main" val="76316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Initializing from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 literal</a:t>
            </a:r>
            <a:r>
              <a:rPr lang="en-US" dirty="0"/>
              <a:t>:</a:t>
            </a:r>
          </a:p>
          <a:p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Reading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  <a:r>
              <a:rPr lang="en-US" dirty="0"/>
              <a:t> from the console:</a:t>
            </a:r>
          </a:p>
          <a:p>
            <a:endParaRPr lang="en-US" dirty="0"/>
          </a:p>
          <a:p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Converting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  <a:r>
              <a:rPr lang="en-US" dirty="0"/>
              <a:t> from and to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array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Initializing a String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1905000"/>
            <a:ext cx="63246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05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 = </a:t>
            </a:r>
            <a:r>
              <a:rPr lang="en-US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"Hello, C#"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bg-BG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3429000"/>
            <a:ext cx="6705600" cy="9783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Console.ReadLine()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Hi,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 name);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5410200"/>
            <a:ext cx="10744200" cy="9783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new String(new char[]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's'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't'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'r'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char[] charArr = 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ToCharArray()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['s',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't',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'r']</a:t>
            </a:r>
          </a:p>
        </p:txBody>
      </p:sp>
      <p:graphicFrame>
        <p:nvGraphicFramePr>
          <p:cNvPr id="10" name="Group 52">
            <a:extLst>
              <a:ext uri="{FF2B5EF4-FFF2-40B4-BE49-F238E27FC236}">
                <a16:creationId xmlns:a16="http://schemas.microsoft.com/office/drawing/2014/main" id="{5A377F8A-835D-4B06-BE4A-9538C2383C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592945"/>
              </p:ext>
            </p:extLst>
          </p:nvPr>
        </p:nvGraphicFramePr>
        <p:xfrm>
          <a:off x="7502611" y="1676400"/>
          <a:ext cx="4178539" cy="940056"/>
        </p:xfrm>
        <a:graphic>
          <a:graphicData uri="http://schemas.openxmlformats.org/drawingml/2006/table">
            <a:tbl>
              <a:tblPr/>
              <a:tblGrid>
                <a:gridCol w="463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35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1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35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51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5179">
                  <a:extLst>
                    <a:ext uri="{9D8B030D-6E8A-4147-A177-3AD203B41FA5}">
                      <a16:colId xmlns:a16="http://schemas.microsoft.com/office/drawing/2014/main" val="3854522682"/>
                    </a:ext>
                  </a:extLst>
                </a:gridCol>
                <a:gridCol w="465179">
                  <a:extLst>
                    <a:ext uri="{9D8B030D-6E8A-4147-A177-3AD203B41FA5}">
                      <a16:colId xmlns:a16="http://schemas.microsoft.com/office/drawing/2014/main" val="1176687283"/>
                    </a:ext>
                  </a:extLst>
                </a:gridCol>
                <a:gridCol w="465179">
                  <a:extLst>
                    <a:ext uri="{9D8B030D-6E8A-4147-A177-3AD203B41FA5}">
                      <a16:colId xmlns:a16="http://schemas.microsoft.com/office/drawing/2014/main" val="8409035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4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bg-BG" sz="2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4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bg-BG" sz="2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4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  <a:endParaRPr lang="bg-BG" sz="2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4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3</a:t>
                      </a:r>
                      <a:endParaRPr lang="bg-BG" sz="2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4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</a:t>
                      </a:r>
                      <a:endParaRPr lang="bg-BG" sz="2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4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</a:t>
                      </a:r>
                      <a:endParaRPr lang="bg-BG" sz="2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4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</a:t>
                      </a:r>
                      <a:endParaRPr lang="bg-BG" sz="2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4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</a:t>
                      </a:r>
                      <a:endParaRPr lang="bg-BG" sz="2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400" b="0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8</a:t>
                      </a:r>
                      <a:endParaRPr lang="bg-BG" sz="2400" b="0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8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H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e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l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l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,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C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#</a:t>
                      </a:r>
                      <a:endParaRPr lang="bg-BG" sz="2800" b="1" kern="1200" dirty="0">
                        <a:solidFill>
                          <a:schemeClr val="tx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90000" marR="90000" marT="46800" marB="46800" anchor="ctr" anchorCtr="1" horzOverflow="overflow">
                    <a:lnL w="635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D9EA2BD9-C0DD-4405-B4B1-E5D661C56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255" y="3238549"/>
            <a:ext cx="4178537" cy="12283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359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8" name="Rectangle 6"/>
          <p:cNvSpPr>
            <a:spLocks noGrp="1" noChangeArrowheads="1"/>
          </p:cNvSpPr>
          <p:nvPr>
            <p:ph type="title"/>
          </p:nvPr>
        </p:nvSpPr>
        <p:spPr>
          <a:xfrm>
            <a:off x="1626222" y="4365136"/>
            <a:ext cx="8938472" cy="820600"/>
          </a:xfrm>
          <a:noFill/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Manipulating Strings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6222" y="5211310"/>
            <a:ext cx="8938472" cy="1339204"/>
          </a:xfrm>
        </p:spPr>
        <p:txBody>
          <a:bodyPr/>
          <a:lstStyle/>
          <a:p>
            <a:r>
              <a:rPr lang="en-US" dirty="0"/>
              <a:t>Comparing, Concatenating, Searching, Extracting Substrings, Splitting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2C28BB-2388-46CC-B20C-052ABAD900CF}"/>
              </a:ext>
            </a:extLst>
          </p:cNvPr>
          <p:cNvGrpSpPr/>
          <p:nvPr/>
        </p:nvGrpSpPr>
        <p:grpSpPr>
          <a:xfrm>
            <a:off x="3072264" y="609163"/>
            <a:ext cx="7370477" cy="3502990"/>
            <a:chOff x="3072264" y="609163"/>
            <a:chExt cx="7370477" cy="3502990"/>
          </a:xfrm>
        </p:grpSpPr>
        <p:pic>
          <p:nvPicPr>
            <p:cNvPr id="7" name="Picture 1" descr="C:\Trash\sinaps.png">
              <a:extLst>
                <a:ext uri="{FF2B5EF4-FFF2-40B4-BE49-F238E27FC236}">
                  <a16:creationId xmlns:a16="http://schemas.microsoft.com/office/drawing/2014/main" id="{55C70D4B-488D-4A6D-819A-77197C11AD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2264" y="955495"/>
              <a:ext cx="6136867" cy="3156658"/>
            </a:xfrm>
            <a:prstGeom prst="roundRect">
              <a:avLst>
                <a:gd name="adj" fmla="val 19416"/>
              </a:avLst>
            </a:prstGeom>
            <a:noFill/>
            <a:ln>
              <a:noFill/>
            </a:ln>
            <a:effectLst>
              <a:softEdge rad="63500"/>
            </a:effec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8F048E2-842A-4AD1-9F8E-29A02EB7C19E}"/>
                </a:ext>
              </a:extLst>
            </p:cNvPr>
            <p:cNvGrpSpPr/>
            <p:nvPr/>
          </p:nvGrpSpPr>
          <p:grpSpPr>
            <a:xfrm>
              <a:off x="3643225" y="1644647"/>
              <a:ext cx="5023804" cy="2106007"/>
              <a:chOff x="7085012" y="4379292"/>
              <a:chExt cx="4458687" cy="1869108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F8FC938-0F73-4402-809E-395AAFF74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5012" y="4639022"/>
                <a:ext cx="4458687" cy="1609378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6001D22-920D-4076-BC38-BD2D31FD9AD1}"/>
                  </a:ext>
                </a:extLst>
              </p:cNvPr>
              <p:cNvSpPr txBox="1"/>
              <p:nvPr/>
            </p:nvSpPr>
            <p:spPr>
              <a:xfrm rot="20877217">
                <a:off x="9025193" y="4379292"/>
                <a:ext cx="139076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noProof="1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chemeClr val="accent1">
                        <a:lumMod val="40000"/>
                        <a:lumOff val="60000"/>
                      </a:schemeClr>
                    </a:solidFill>
                    <a:effectLst>
                      <a:glow rad="63500">
                        <a:schemeClr val="accent6">
                          <a:satMod val="175000"/>
                          <a:alpha val="40000"/>
                        </a:schemeClr>
                      </a:glow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string</a:t>
                </a:r>
                <a:endParaRPr lang="en-US" sz="3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pic>
          <p:nvPicPr>
            <p:cNvPr id="1030" name="Picture 6" descr="http://images.wikia.com/fallout/images/6/6e/Tweezers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65600">
              <a:off x="6228722" y="609163"/>
              <a:ext cx="4214019" cy="2208876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7443742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76173" name="Rectangle 1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Ordinal</a:t>
            </a:r>
            <a:r>
              <a:rPr lang="en-US" dirty="0"/>
              <a:t> (exact binary) string comparison</a:t>
            </a:r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Case-insensitive</a:t>
            </a:r>
            <a:r>
              <a:rPr lang="en-US" dirty="0"/>
              <a:t> string comparison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Case-sensitive</a:t>
            </a:r>
            <a:r>
              <a:rPr lang="en-US" dirty="0"/>
              <a:t> string comparison</a:t>
            </a:r>
          </a:p>
        </p:txBody>
      </p:sp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Comparing Strings</a:t>
            </a:r>
            <a:endParaRPr lang="bg-BG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912811" y="3192279"/>
            <a:ext cx="10210799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string.Compare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(str1, str2,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 if str1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equals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 if str1 is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before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 if str1 is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after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str2</a:t>
            </a:r>
            <a:endParaRPr lang="en-US" sz="3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76165" name="Rectangle 5"/>
          <p:cNvSpPr>
            <a:spLocks noChangeArrowheads="1"/>
          </p:cNvSpPr>
          <p:nvPr/>
        </p:nvSpPr>
        <p:spPr bwMode="auto">
          <a:xfrm>
            <a:off x="912812" y="5967998"/>
            <a:ext cx="10210799" cy="5770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string.Compare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(str1, str2,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false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FE787F97-F8BB-43F5-9A32-EB4AE4A28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812" y="1782648"/>
            <a:ext cx="10210799" cy="5568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eq = (str1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str2);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uses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String.Equals(…)</a:t>
            </a:r>
          </a:p>
        </p:txBody>
      </p:sp>
    </p:spTree>
    <p:extLst>
      <p:ext uri="{BB962C8B-B14F-4D97-AF65-F5344CB8AC3E}">
        <p14:creationId xmlns:p14="http://schemas.microsoft.com/office/powerpoint/2010/main" val="12943680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164" grpId="0" animBg="1"/>
      <p:bldP spid="476165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2391</Words>
  <Application>Microsoft Office PowerPoint</Application>
  <PresentationFormat>Custom</PresentationFormat>
  <Paragraphs>455</Paragraphs>
  <Slides>35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Calibri</vt:lpstr>
      <vt:lpstr>Consolas</vt:lpstr>
      <vt:lpstr>Courier New</vt:lpstr>
      <vt:lpstr>Wingdings</vt:lpstr>
      <vt:lpstr>Wingdings 2</vt:lpstr>
      <vt:lpstr>SoftUni 16x9</vt:lpstr>
      <vt:lpstr>1_SoftUni 16x9</vt:lpstr>
      <vt:lpstr>2_SoftUni 16x9</vt:lpstr>
      <vt:lpstr>Strings and Text Processing</vt:lpstr>
      <vt:lpstr>Table of Contents</vt:lpstr>
      <vt:lpstr>Questions</vt:lpstr>
      <vt:lpstr>Strings</vt:lpstr>
      <vt:lpstr>Strings</vt:lpstr>
      <vt:lpstr>In C# Strings are Immutable, use Unicode</vt:lpstr>
      <vt:lpstr>Initializing a String</vt:lpstr>
      <vt:lpstr>Manipulating Strings</vt:lpstr>
      <vt:lpstr>Comparing Strings</vt:lpstr>
      <vt:lpstr>Concatenating (Combining) Strings</vt:lpstr>
      <vt:lpstr>Searching in Strings</vt:lpstr>
      <vt:lpstr>Problem: Count Substring Occurrences</vt:lpstr>
      <vt:lpstr>Solution: Count Substring Occurrences</vt:lpstr>
      <vt:lpstr>Extracting Substrings</vt:lpstr>
      <vt:lpstr>Splitting Strings</vt:lpstr>
      <vt:lpstr>Other String Operations</vt:lpstr>
      <vt:lpstr>Replacing and Deleting Substrings</vt:lpstr>
      <vt:lpstr>Problem: Text Filter (Banned Words)</vt:lpstr>
      <vt:lpstr>Solution: Text Filter</vt:lpstr>
      <vt:lpstr>Changing Character Casing</vt:lpstr>
      <vt:lpstr>Trimming White Space</vt:lpstr>
      <vt:lpstr>String Operations</vt:lpstr>
      <vt:lpstr>Building and Modifying Strings</vt:lpstr>
      <vt:lpstr>StringBuilder: How It Works?</vt:lpstr>
      <vt:lpstr>Changing the Contents of a String</vt:lpstr>
      <vt:lpstr>The StringBuilder Class</vt:lpstr>
      <vt:lpstr>StringBuilder Operations – Examples</vt:lpstr>
      <vt:lpstr>Problem: String Concatenation</vt:lpstr>
      <vt:lpstr>Solution: String Concatenation</vt:lpstr>
      <vt:lpstr>Summary</vt:lpstr>
      <vt:lpstr>SoftUni Diamond Partners</vt:lpstr>
      <vt:lpstr>SoftUni Diamond Partners</vt:lpstr>
      <vt:lpstr>Strings and Text Processing</vt:lpstr>
      <vt:lpstr>License</vt:lpstr>
      <vt:lpstr>Trainings @ Software University (SoftUni)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Strings and Text Processing</dc:title>
  <dc:subject>Programming Fundamentals Course</dc:subject>
  <dc:creator/>
  <cp:keywords>C#, text, string, processing, programming, course, SoftUni, Software University</cp:keywords>
  <dc:description>Programming Fundamentals Course @ SoftUni - https://softuni.bg/courses/programming-fundamentals</dc:description>
  <cp:lastModifiedBy/>
  <cp:revision>1</cp:revision>
  <dcterms:created xsi:type="dcterms:W3CDTF">2014-01-02T17:00:34Z</dcterms:created>
  <dcterms:modified xsi:type="dcterms:W3CDTF">2018-06-13T10:40:40Z</dcterms:modified>
  <cp:category>programming, software engineering, C#, data structures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